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4" r:id="rId4"/>
    <p:sldId id="258" r:id="rId5"/>
    <p:sldId id="263" r:id="rId6"/>
    <p:sldId id="259" r:id="rId7"/>
    <p:sldId id="268" r:id="rId8"/>
    <p:sldId id="262" r:id="rId9"/>
    <p:sldId id="265" r:id="rId10"/>
    <p:sldId id="266" r:id="rId11"/>
    <p:sldId id="267" r:id="rId12"/>
    <p:sldId id="261" r:id="rId13"/>
    <p:sldId id="271" r:id="rId14"/>
    <p:sldId id="269" r:id="rId15"/>
    <p:sldId id="274" r:id="rId16"/>
    <p:sldId id="273" r:id="rId17"/>
    <p:sldId id="272" r:id="rId18"/>
    <p:sldId id="275" r:id="rId19"/>
    <p:sldId id="299" r:id="rId20"/>
    <p:sldId id="276" r:id="rId21"/>
    <p:sldId id="284" r:id="rId22"/>
    <p:sldId id="277" r:id="rId23"/>
    <p:sldId id="278" r:id="rId24"/>
    <p:sldId id="294" r:id="rId25"/>
    <p:sldId id="283" r:id="rId26"/>
    <p:sldId id="279" r:id="rId27"/>
    <p:sldId id="285" r:id="rId28"/>
    <p:sldId id="286" r:id="rId29"/>
    <p:sldId id="288" r:id="rId30"/>
    <p:sldId id="287" r:id="rId31"/>
    <p:sldId id="291" r:id="rId32"/>
    <p:sldId id="289" r:id="rId33"/>
    <p:sldId id="297" r:id="rId34"/>
    <p:sldId id="296" r:id="rId35"/>
    <p:sldId id="292" r:id="rId36"/>
    <p:sldId id="293" r:id="rId37"/>
    <p:sldId id="290" r:id="rId38"/>
    <p:sldId id="280" r:id="rId39"/>
    <p:sldId id="281" r:id="rId40"/>
    <p:sldId id="29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7F48B67-5E2D-4756-87E0-1EC60BCBCA77}">
          <p14:sldIdLst>
            <p14:sldId id="256"/>
            <p14:sldId id="257"/>
          </p14:sldIdLst>
        </p14:section>
        <p14:section name="introducao" id="{31DAC6DA-F013-4CF3-B5E1-1FC225AD9103}">
          <p14:sldIdLst>
            <p14:sldId id="264"/>
            <p14:sldId id="258"/>
            <p14:sldId id="263"/>
            <p14:sldId id="259"/>
          </p14:sldIdLst>
        </p14:section>
        <p14:section name="renderer" id="{43B9C984-BC8B-4A53-8B84-CD8908ED346C}">
          <p14:sldIdLst>
            <p14:sldId id="268"/>
            <p14:sldId id="262"/>
            <p14:sldId id="265"/>
            <p14:sldId id="266"/>
            <p14:sldId id="267"/>
            <p14:sldId id="261"/>
            <p14:sldId id="271"/>
            <p14:sldId id="269"/>
            <p14:sldId id="274"/>
            <p14:sldId id="273"/>
            <p14:sldId id="272"/>
            <p14:sldId id="275"/>
            <p14:sldId id="299"/>
            <p14:sldId id="276"/>
            <p14:sldId id="284"/>
          </p14:sldIdLst>
        </p14:section>
        <p14:section name="geometrias" id="{F2E8DA97-39EF-4B94-B32E-DDF3B7923DBB}">
          <p14:sldIdLst>
            <p14:sldId id="277"/>
            <p14:sldId id="278"/>
            <p14:sldId id="294"/>
            <p14:sldId id="283"/>
            <p14:sldId id="279"/>
            <p14:sldId id="285"/>
          </p14:sldIdLst>
        </p14:section>
        <p14:section name="materiais" id="{D9F0AE2E-3E84-47B8-AF30-6DCFB677DAE8}">
          <p14:sldIdLst>
            <p14:sldId id="286"/>
            <p14:sldId id="288"/>
            <p14:sldId id="287"/>
            <p14:sldId id="291"/>
            <p14:sldId id="289"/>
            <p14:sldId id="297"/>
            <p14:sldId id="296"/>
            <p14:sldId id="292"/>
            <p14:sldId id="293"/>
            <p14:sldId id="290"/>
          </p14:sldIdLst>
        </p14:section>
        <p14:section name="conclusao" id="{FDD4A5BC-709A-4FA8-BC2F-E8C64244A125}">
          <p14:sldIdLst>
            <p14:sldId id="280"/>
            <p14:sldId id="281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pos="201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7" pos="6096" userDrawn="1">
          <p15:clr>
            <a:srgbClr val="A4A3A4"/>
          </p15:clr>
        </p15:guide>
        <p15:guide id="8" pos="7348" userDrawn="1">
          <p15:clr>
            <a:srgbClr val="A4A3A4"/>
          </p15:clr>
        </p15:guide>
        <p15:guide id="9" pos="6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72009" autoAdjust="0"/>
  </p:normalViewPr>
  <p:slideViewPr>
    <p:cSldViewPr snapToGrid="0">
      <p:cViewPr varScale="1">
        <p:scale>
          <a:sx n="79" d="100"/>
          <a:sy n="79" d="100"/>
        </p:scale>
        <p:origin x="1722" y="78"/>
      </p:cViewPr>
      <p:guideLst>
        <p:guide orient="horz" pos="4008"/>
        <p:guide pos="144"/>
        <p:guide pos="2016"/>
        <p:guide pos="7488"/>
        <p:guide pos="6096"/>
        <p:guide pos="7348"/>
        <p:guide pos="64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0B118-8A6D-457D-89C2-D690D9691E27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DECC61-9692-48B0-A903-2F113F1BF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hreejs.org/docs/#api/en/math/Color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DECC61-9692-48B0-A903-2F113F1BFE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42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latin typeface="Porto Sans Light" panose="00000400000000000000" pitchFamily="50" charset="0"/>
              </a:rPr>
              <a:t>O material define como os objetos aparecerão na cena.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DECC61-9692-48B0-A903-2F113F1BFE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93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 of type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THREE.Color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have multiple ways to be set.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DECC61-9692-48B0-A903-2F113F1BFE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94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DECC61-9692-48B0-A903-2F113F1BFE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85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DECC61-9692-48B0-A903-2F113F1BFE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72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O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renderer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  calcula as posições das sombras.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ascadia Code" panose="00000509000000000000" pitchFamily="49" charset="0"/>
            </a:endParaRPr>
          </a:p>
          <a:p>
            <a:pPr marL="0" indent="0">
              <a:buNone/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Dois parâmetros controlam como os objetos interagem com luzes e sombras. Defina .castShadow como true se o objeto ocluir luz, para projetar uma sombra. Defina .receiveShadow como true se o objeto receber sombras.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DECC61-9692-48B0-A903-2F113F1BFE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23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app should be updating at a smooth 60 frames per second.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DECC61-9692-48B0-A903-2F113F1BFE0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39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D413-20D1-405A-AB38-BE61B56CD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76F05-48EA-4091-9128-01B381882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683B3-9663-47D9-A9D7-1333056FD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999DD-2EAF-469A-A3B5-2BE646F1BE30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AFBE1-93D9-46EF-85CD-1159C7D4D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A0870-0DC1-4240-A599-412A3C44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7303-EFEE-4994-8866-DC37C5ABD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4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CCA1-C11C-46E6-81F8-54B3ABFC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4D76F-E340-407E-BAA1-48273AB21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2EB75-32F0-499A-ACFA-DB58F5BD9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999DD-2EAF-469A-A3B5-2BE646F1BE30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F2A7-146A-4553-98F3-68DFD104F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7E060-51B4-47C3-9217-7815711B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7303-EFEE-4994-8866-DC37C5ABD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3D773-8E3A-44AC-B723-AB0972D8A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0DEEDC-DD0F-488F-88B4-DBF65457C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792BB-7FAA-453D-BA75-F84C1D02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999DD-2EAF-469A-A3B5-2BE646F1BE30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4F3CD-A5C7-4668-B67D-3C6A5BF4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D97BF-C0AB-45E0-A880-7B867A21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7303-EFEE-4994-8866-DC37C5ABD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57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99D6C-2B77-4870-8BD4-EB479FD4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DEA8E-F018-4609-A48C-60654671E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AF37E-3824-4435-9244-3BF8AB819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999DD-2EAF-469A-A3B5-2BE646F1BE30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631DB-CB8B-47EB-B841-B8FE9523D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B1791-4F55-449A-BE5E-E60C3203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7303-EFEE-4994-8866-DC37C5ABD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7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60827-BC26-40C9-B09D-198DD033C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E0ADA-2C4B-41F5-919C-6FC8658B3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688BF-DDBC-449E-A714-DDF889F7B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999DD-2EAF-469A-A3B5-2BE646F1BE30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0BC33-2887-496E-B34C-679E1617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B42EE-C6D4-44B5-84D5-E70375F0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7303-EFEE-4994-8866-DC37C5ABD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01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0D6F-D385-4BB5-8110-48C437F2C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41809-E33B-4246-B4EB-00C16FD94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6C900-34E4-48FE-B52F-3E2B732A5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F6E1B-DB36-435C-B4A9-B1670C4CF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999DD-2EAF-469A-A3B5-2BE646F1BE30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0C1B5-17F5-4D82-93B7-21B39D1A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444C4-837F-44F9-AFC1-A8980D93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7303-EFEE-4994-8866-DC37C5ABD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05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4912-43A3-4C73-87CE-5F72EEB7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DF308-1152-4B57-96A6-9BB03D7B5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DCA99-3CE1-49F8-8AF8-07F7C61B3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1B397-CF20-411A-A03D-B8C4ADAFD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DCA0C9-D42C-4A82-8949-644EEEE09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81B4CB-7E24-4D97-A1A3-5B38B4532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999DD-2EAF-469A-A3B5-2BE646F1BE30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61227D-2784-4C0D-BF7E-1968B000F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49C060-92B2-4F5D-95E8-72453B224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7303-EFEE-4994-8866-DC37C5ABD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5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89D62-739D-4DE6-8062-61D1FDF31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098CA9-D259-4224-9884-0F54E0A7E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999DD-2EAF-469A-A3B5-2BE646F1BE30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B03D1-C4DB-4C4D-ABA0-53DB1DEA2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94A70-5CC0-4B49-B80C-E23223C3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7303-EFEE-4994-8866-DC37C5ABD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87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05EDCF-59F1-4E12-9343-C150D3F00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999DD-2EAF-469A-A3B5-2BE646F1BE30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0A26C-82A5-41DD-9129-4FC134E68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26736-CF74-47D4-A7BA-6EA9830D5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7303-EFEE-4994-8866-DC37C5ABD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42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80C5E-373D-43D7-A4A3-481FE1B3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2F6D3-138A-46BF-8E34-D92E89AA7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3ADA0-0CBF-48D9-AECB-C06C846EB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25ABB-AD36-4D57-9F5F-65412241C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999DD-2EAF-469A-A3B5-2BE646F1BE30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ECA06-7480-4A4F-80FF-C5CEA9543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64BE4-6E3A-4DF5-B0B5-ED0ECBD2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7303-EFEE-4994-8866-DC37C5ABD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1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419EA-826E-48D5-9157-B65AA851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82CC2B-47BA-4A0C-936D-1236E4B686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3F716F-C095-44A0-A35C-F08D8776E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E5E97-83C8-41EC-8B0F-1A77C0F9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999DD-2EAF-469A-A3B5-2BE646F1BE30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A1CCF-7527-42BD-9485-358095E0B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03F18-7DF1-4133-9EA0-67BD5376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7303-EFEE-4994-8866-DC37C5ABD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981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DF1DA-C808-4E36-8918-0B5C584D2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BBA3A-A58C-4797-A085-8EDCEE93D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20B58-74D7-4662-B18C-4853F06F9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999DD-2EAF-469A-A3B5-2BE646F1BE30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7302D-28F1-4F31-AB71-5E2803BF2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E7F60-AFC8-430E-BCAC-AC1DBE910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E7303-EFEE-4994-8866-DC37C5ABD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19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davidscottlyons.com/threejs-intro/#slide-1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davidscottlyons.com/threejs-intro/#slide-1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verthreejs.com/book/first-steps/first-scene/" TargetMode="External"/><Relationship Id="rId2" Type="http://schemas.openxmlformats.org/officeDocument/2006/relationships/hyperlink" Target="http://davidscottlyons.com/threejs-intro/#slide-1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verthreejs.com/book/first-steps/first-scene/" TargetMode="External"/><Relationship Id="rId2" Type="http://schemas.openxmlformats.org/officeDocument/2006/relationships/hyperlink" Target="http://davidscottlyons.com/threejs-intro/#slide-1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verthreejs.com/book/first-steps/first-scene/" TargetMode="External"/><Relationship Id="rId2" Type="http://schemas.openxmlformats.org/officeDocument/2006/relationships/hyperlink" Target="http://davidscottlyons.com/threejs-intro/#slide-1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verthreejs.com/book/first-steps/first-scene/" TargetMode="External"/><Relationship Id="rId2" Type="http://schemas.openxmlformats.org/officeDocument/2006/relationships/hyperlink" Target="http://davidscottlyons.com/threejs-intro/#slide-1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verthreejs.com/book/first-steps/first-scene/" TargetMode="External"/><Relationship Id="rId2" Type="http://schemas.openxmlformats.org/officeDocument/2006/relationships/hyperlink" Target="http://davidscottlyons.com/threejs-intro/#slide-1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verthreejs.com/book/first-steps/first-scene/" TargetMode="External"/><Relationship Id="rId2" Type="http://schemas.openxmlformats.org/officeDocument/2006/relationships/hyperlink" Target="http://davidscottlyons.com/threejs-intro/#slide-16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verthreejs.com/book/first-steps/first-scene/" TargetMode="External"/><Relationship Id="rId2" Type="http://schemas.openxmlformats.org/officeDocument/2006/relationships/hyperlink" Target="http://davidscottlyons.com/threejs-intro/#slide-1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hyperlink" Target="https://threejs.org/docs/#api/en/geometries/CylinderGeometry" TargetMode="External"/><Relationship Id="rId18" Type="http://schemas.openxmlformats.org/officeDocument/2006/relationships/hyperlink" Target="https://threejs.org/docs/#api/en/geometries/IcosahedronBufferGeometry" TargetMode="External"/><Relationship Id="rId26" Type="http://schemas.openxmlformats.org/officeDocument/2006/relationships/hyperlink" Target="https://threejs.org/docs/#api/en/geometries/PlaneBufferGeometry" TargetMode="External"/><Relationship Id="rId39" Type="http://schemas.openxmlformats.org/officeDocument/2006/relationships/hyperlink" Target="https://threejs.org/docs/#api/en/geometries/TextGeometry" TargetMode="External"/><Relationship Id="rId21" Type="http://schemas.openxmlformats.org/officeDocument/2006/relationships/hyperlink" Target="https://threejs.org/docs/#api/en/geometries/LatheGeometry" TargetMode="External"/><Relationship Id="rId34" Type="http://schemas.openxmlformats.org/officeDocument/2006/relationships/hyperlink" Target="https://threejs.org/docs/#api/en/geometries/SphereBufferGeometry" TargetMode="External"/><Relationship Id="rId42" Type="http://schemas.openxmlformats.org/officeDocument/2006/relationships/hyperlink" Target="https://threejs.org/docs/api/en/geometries/TorusKnotBufferGeometry.html" TargetMode="External"/><Relationship Id="rId47" Type="http://schemas.openxmlformats.org/officeDocument/2006/relationships/hyperlink" Target="https://threejs.org/docs/#api/en/geometries/WireframeGeometry" TargetMode="External"/><Relationship Id="rId7" Type="http://schemas.openxmlformats.org/officeDocument/2006/relationships/hyperlink" Target="https://threejs.org/docs/#api/en/geometries/BoxGeometry" TargetMode="External"/><Relationship Id="rId2" Type="http://schemas.openxmlformats.org/officeDocument/2006/relationships/hyperlink" Target="http://davidscottlyons.com/threejs-intro/#slide-16" TargetMode="External"/><Relationship Id="rId16" Type="http://schemas.openxmlformats.org/officeDocument/2006/relationships/hyperlink" Target="https://threejs.org/docs/#api/en/geometries/ExtrudeBufferGeometry" TargetMode="External"/><Relationship Id="rId29" Type="http://schemas.openxmlformats.org/officeDocument/2006/relationships/hyperlink" Target="https://threejs.org/docs/#api/en/geometries/PolyhedronGeomet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reejs.org/docs/#api/en/geometries/BoxBufferGeometry" TargetMode="External"/><Relationship Id="rId11" Type="http://schemas.openxmlformats.org/officeDocument/2006/relationships/hyperlink" Target="https://threejs.org/docs/#api/en/geometries/ConeGeometry" TargetMode="External"/><Relationship Id="rId24" Type="http://schemas.openxmlformats.org/officeDocument/2006/relationships/hyperlink" Target="https://threejs.org/docs/api/en/geometries/ParametricBufferGeometry.html" TargetMode="External"/><Relationship Id="rId32" Type="http://schemas.openxmlformats.org/officeDocument/2006/relationships/hyperlink" Target="https://threejs.org/docs/#api/en/geometries/ShapeBufferGeometry" TargetMode="External"/><Relationship Id="rId37" Type="http://schemas.openxmlformats.org/officeDocument/2006/relationships/hyperlink" Target="https://threejs.org/docs/#api/en/geometries/TetrahedronGeometry" TargetMode="External"/><Relationship Id="rId40" Type="http://schemas.openxmlformats.org/officeDocument/2006/relationships/hyperlink" Target="https://threejs.org/docs/#api/en/geometries/TorusBufferGeometry" TargetMode="External"/><Relationship Id="rId45" Type="http://schemas.openxmlformats.org/officeDocument/2006/relationships/hyperlink" Target="https://threejs.org/docs/#api/en/geometries/TubeGeometry" TargetMode="External"/><Relationship Id="rId5" Type="http://schemas.microsoft.com/office/2007/relationships/hdphoto" Target="../media/hdphoto4.wdp"/><Relationship Id="rId15" Type="http://schemas.openxmlformats.org/officeDocument/2006/relationships/hyperlink" Target="https://threejs.org/docs/#api/geometries/DodecahedronGeometry" TargetMode="External"/><Relationship Id="rId23" Type="http://schemas.openxmlformats.org/officeDocument/2006/relationships/hyperlink" Target="https://threejs.org/docs/#api/en/geometries/OctahedronGeometry" TargetMode="External"/><Relationship Id="rId28" Type="http://schemas.openxmlformats.org/officeDocument/2006/relationships/hyperlink" Target="https://threejs.org/docs/api/en/geometries/PolyhedronBufferGeometry.html" TargetMode="External"/><Relationship Id="rId36" Type="http://schemas.openxmlformats.org/officeDocument/2006/relationships/hyperlink" Target="https://threejs.org/docs/api/en/geometries/TetrahedronBufferGeometry.html" TargetMode="External"/><Relationship Id="rId10" Type="http://schemas.openxmlformats.org/officeDocument/2006/relationships/hyperlink" Target="https://threejs.org/docs/#api/en/geometries/ConeBufferGeometry" TargetMode="External"/><Relationship Id="rId19" Type="http://schemas.openxmlformats.org/officeDocument/2006/relationships/hyperlink" Target="https://threejs.org/docs/#api/en/geometries/IcosahedronGeometry" TargetMode="External"/><Relationship Id="rId31" Type="http://schemas.openxmlformats.org/officeDocument/2006/relationships/hyperlink" Target="https://threejs.org/docs/#api/en/geometries/RingGeometry" TargetMode="External"/><Relationship Id="rId44" Type="http://schemas.openxmlformats.org/officeDocument/2006/relationships/hyperlink" Target="https://threejs.org/docs/#api/en/geometries/TubeBufferGeometry" TargetMode="External"/><Relationship Id="rId4" Type="http://schemas.openxmlformats.org/officeDocument/2006/relationships/image" Target="../media/image21.png"/><Relationship Id="rId9" Type="http://schemas.openxmlformats.org/officeDocument/2006/relationships/hyperlink" Target="https://threejs.org/docs/#api/geometries/CircleGeometry" TargetMode="External"/><Relationship Id="rId14" Type="http://schemas.openxmlformats.org/officeDocument/2006/relationships/hyperlink" Target="https://threejs.org/docs/api/en/geometries/DodecahedronBufferGeometry.html" TargetMode="External"/><Relationship Id="rId22" Type="http://schemas.openxmlformats.org/officeDocument/2006/relationships/hyperlink" Target="https://threejs.org/docs/api/en/geometries/OctahedronBufferGeometry.html" TargetMode="External"/><Relationship Id="rId27" Type="http://schemas.openxmlformats.org/officeDocument/2006/relationships/hyperlink" Target="https://threejs.org/docs/#api/en/geometries/PlaneGeometry" TargetMode="External"/><Relationship Id="rId30" Type="http://schemas.openxmlformats.org/officeDocument/2006/relationships/hyperlink" Target="https://threejs.org/docs/#api/en/geometries/RingBufferGeometry" TargetMode="External"/><Relationship Id="rId35" Type="http://schemas.openxmlformats.org/officeDocument/2006/relationships/hyperlink" Target="https://threejs.org/docs/#api/en/geometries/SphereGeometry" TargetMode="External"/><Relationship Id="rId43" Type="http://schemas.openxmlformats.org/officeDocument/2006/relationships/hyperlink" Target="https://threejs.org/docs/#api/en/geometries/TorusKnotGeometry" TargetMode="External"/><Relationship Id="rId8" Type="http://schemas.openxmlformats.org/officeDocument/2006/relationships/hyperlink" Target="https://threejs.org/docs/#api/en/geometries/CircleBufferGeometry" TargetMode="External"/><Relationship Id="rId3" Type="http://schemas.openxmlformats.org/officeDocument/2006/relationships/hyperlink" Target="https://threejsfundamentals.org/threejs/threejs-primitives.html" TargetMode="External"/><Relationship Id="rId12" Type="http://schemas.openxmlformats.org/officeDocument/2006/relationships/hyperlink" Target="https://threejs.org/docs/#api/en/geometries/CylinderBufferGeometry" TargetMode="External"/><Relationship Id="rId17" Type="http://schemas.openxmlformats.org/officeDocument/2006/relationships/hyperlink" Target="https://threejs.org/docs/#api/en/geometries/ExtrudeGeometry" TargetMode="External"/><Relationship Id="rId25" Type="http://schemas.openxmlformats.org/officeDocument/2006/relationships/hyperlink" Target="https://threejs.org/docs/#api/en/geometries/ParametricGeometry" TargetMode="External"/><Relationship Id="rId33" Type="http://schemas.openxmlformats.org/officeDocument/2006/relationships/hyperlink" Target="https://threejs.org/docs/#api/geometries/ShapeGeometry" TargetMode="External"/><Relationship Id="rId38" Type="http://schemas.openxmlformats.org/officeDocument/2006/relationships/hyperlink" Target="https://threejs.org/docs/#api/en/geometries/TextBufferGeometry" TargetMode="External"/><Relationship Id="rId46" Type="http://schemas.openxmlformats.org/officeDocument/2006/relationships/hyperlink" Target="https://threejs.org/docs/#api/en/geometries/EdgesGeometry" TargetMode="External"/><Relationship Id="rId20" Type="http://schemas.openxmlformats.org/officeDocument/2006/relationships/hyperlink" Target="https://threejs.org/docs/#api/geometries/LatheBufferGeometry" TargetMode="External"/><Relationship Id="rId41" Type="http://schemas.openxmlformats.org/officeDocument/2006/relationships/hyperlink" Target="https://threejs.org/docs/#api/en/geometries/TorusGeometr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hreejsfundamentals.org/threejs/threejs-primitives.html" TargetMode="External"/><Relationship Id="rId2" Type="http://schemas.openxmlformats.org/officeDocument/2006/relationships/hyperlink" Target="http://davidscottlyons.com/threejs-intro/#slide-1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reejsfundamentals.org/threejs/lessons/threejs-custom-geometry.html" TargetMode="External"/><Relationship Id="rId5" Type="http://schemas.openxmlformats.org/officeDocument/2006/relationships/hyperlink" Target="http://davidscottlyons.com/threejs-intro/#slide-16" TargetMode="External"/><Relationship Id="rId4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reejsfundamentals.org/threejs/lessons/threejs-custom-geometry.html" TargetMode="External"/><Relationship Id="rId5" Type="http://schemas.openxmlformats.org/officeDocument/2006/relationships/hyperlink" Target="http://davidscottlyons.com/threejs-intro/#slide-16" TargetMode="External"/><Relationship Id="rId4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hyperlink" Target="https://www.blender.org/" TargetMode="External"/><Relationship Id="rId18" Type="http://schemas.openxmlformats.org/officeDocument/2006/relationships/image" Target="../media/image31.png"/><Relationship Id="rId3" Type="http://schemas.openxmlformats.org/officeDocument/2006/relationships/hyperlink" Target="https://threejsfundamentals.org/threejs/lessons/threejs-load-obj.html" TargetMode="External"/><Relationship Id="rId7" Type="http://schemas.openxmlformats.org/officeDocument/2006/relationships/hyperlink" Target="https://www.autodesk.com/products/3ds-max/overview" TargetMode="External"/><Relationship Id="rId12" Type="http://schemas.microsoft.com/office/2007/relationships/hdphoto" Target="../media/hdphoto8.wdp"/><Relationship Id="rId17" Type="http://schemas.openxmlformats.org/officeDocument/2006/relationships/hyperlink" Target="https://github.com/mrdoob/three.js/tree/dev/examples/js/loaders" TargetMode="External"/><Relationship Id="rId2" Type="http://schemas.openxmlformats.org/officeDocument/2006/relationships/image" Target="../media/image25.png"/><Relationship Id="rId16" Type="http://schemas.openxmlformats.org/officeDocument/2006/relationships/image" Target="../media/image30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28.png"/><Relationship Id="rId5" Type="http://schemas.openxmlformats.org/officeDocument/2006/relationships/image" Target="../media/image26.png"/><Relationship Id="rId15" Type="http://schemas.microsoft.com/office/2007/relationships/hdphoto" Target="../media/hdphoto9.wdp"/><Relationship Id="rId10" Type="http://schemas.openxmlformats.org/officeDocument/2006/relationships/hyperlink" Target="https://www.maxon.net/en-us/products/cinema-4d/overview/" TargetMode="External"/><Relationship Id="rId19" Type="http://schemas.openxmlformats.org/officeDocument/2006/relationships/image" Target="../media/image32.png"/><Relationship Id="rId4" Type="http://schemas.openxmlformats.org/officeDocument/2006/relationships/hyperlink" Target="https://www.autodesk.com/products/maya/overview" TargetMode="External"/><Relationship Id="rId9" Type="http://schemas.microsoft.com/office/2007/relationships/hdphoto" Target="../media/hdphoto7.wdp"/><Relationship Id="rId1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verthreejs.com/book/first-steps/shapes-transformations/~" TargetMode="External"/><Relationship Id="rId2" Type="http://schemas.openxmlformats.org/officeDocument/2006/relationships/hyperlink" Target="http://davidscottlyons.com/threejs-intro/#slide-16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lideshare.net/JosFerro7/enei16-webgl-with-threejs" TargetMode="External"/><Relationship Id="rId4" Type="http://schemas.openxmlformats.org/officeDocument/2006/relationships/hyperlink" Target="http://davidscottlyons.com/threejs-intro/#slide-16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doob/three.js/blob/master/src/math/Color.j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s://ellohype.tumblr.com/post/144601770453/feeling-today-via-cacheflowe-on-ello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threejsfundamentals.org/threejs/lessons/threejs-material-table.html" TargetMode="External"/><Relationship Id="rId3" Type="http://schemas.openxmlformats.org/officeDocument/2006/relationships/hyperlink" Target="https://threejs.org/docs/#api/en/materials/MeshBasicMaterial" TargetMode="External"/><Relationship Id="rId7" Type="http://schemas.openxmlformats.org/officeDocument/2006/relationships/hyperlink" Target="https://threejs.org/docs/#api/en/materials/MeshPhysicalMateria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reejs.org/docs/#api/en/materials/MeshStandardMaterial" TargetMode="External"/><Relationship Id="rId5" Type="http://schemas.openxmlformats.org/officeDocument/2006/relationships/hyperlink" Target="https://threejs.org/docs/#api/en/materials/MeshPhongMaterial" TargetMode="External"/><Relationship Id="rId4" Type="http://schemas.openxmlformats.org/officeDocument/2006/relationships/hyperlink" Target="https://threejs.org/docs/#api/en/materials/MeshLambertMaterial" TargetMode="External"/><Relationship Id="rId9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coverthreejs.com/book/first-steps/textures-intro/" TargetMode="External"/><Relationship Id="rId5" Type="http://schemas.openxmlformats.org/officeDocument/2006/relationships/hyperlink" Target="http://davidscottlyons.com/threejs-intro/#slide-16" TargetMode="External"/><Relationship Id="rId4" Type="http://schemas.openxmlformats.org/officeDocument/2006/relationships/image" Target="../media/image36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animateyourhtml5.appspot.com/pres/index.html?lang=pt#41" TargetMode="External"/><Relationship Id="rId2" Type="http://schemas.openxmlformats.org/officeDocument/2006/relationships/hyperlink" Target="http://davidscottlyons.com/threejs-intro/#slide-1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davidscottlyons.com/threejs-intro/#slide-16" TargetMode="External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.stack.imgur.com/3udUJ.gif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itsrc.io/11-javascript-animation-libraries-for-2018-9d7ac93a2c59" TargetMode="External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indow/requestAnimationFram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verthreejs.com/book/first-steps/first-scene/" TargetMode="External"/><Relationship Id="rId2" Type="http://schemas.openxmlformats.org/officeDocument/2006/relationships/hyperlink" Target="http://davidscottlyons.com/threejs-intro/#slide-16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dolfoguimaraes.github.io/threejs/" TargetMode="External"/><Relationship Id="rId7" Type="http://schemas.openxmlformats.org/officeDocument/2006/relationships/image" Target="../media/image41.png"/><Relationship Id="rId2" Type="http://schemas.openxmlformats.org/officeDocument/2006/relationships/hyperlink" Target="https://threejsfundamental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youtube.com/watch?v=8jP4xpga6yY" TargetMode="External"/><Relationship Id="rId4" Type="http://schemas.openxmlformats.org/officeDocument/2006/relationships/hyperlink" Target="https://www.youtube.com/watch?v=uzkedMF-l4Q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pt-PT/docs/Web/API/WebGL_API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pt-PT/docs/Web/API/WebGL_API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rdoob/three.js" TargetMode="External"/><Relationship Id="rId11" Type="http://schemas.openxmlformats.org/officeDocument/2006/relationships/image" Target="../media/image7.png"/><Relationship Id="rId5" Type="http://schemas.openxmlformats.org/officeDocument/2006/relationships/hyperlink" Target="NULL" TargetMode="External"/><Relationship Id="rId10" Type="http://schemas.openxmlformats.org/officeDocument/2006/relationships/hyperlink" Target="https://github.com/mrdoob/three.js/tree/dev/build" TargetMode="External"/><Relationship Id="rId4" Type="http://schemas.openxmlformats.org/officeDocument/2006/relationships/hyperlink" Target="https://threejs.org/" TargetMode="External"/><Relationship Id="rId9" Type="http://schemas.openxmlformats.org/officeDocument/2006/relationships/hyperlink" Target="NUL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avidscottlyons.com/threejs-intro/#slide-16" TargetMode="External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coverthreejs.com/book/first-steps/first-scen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davidscottlyons.com/threejs-intro/#slide-1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davidscottlyons.com/threejs-intro/#slide-1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0D0950-6DAB-4C3E-8605-34FAE4A50496}"/>
              </a:ext>
            </a:extLst>
          </p:cNvPr>
          <p:cNvSpPr/>
          <p:nvPr/>
        </p:nvSpPr>
        <p:spPr>
          <a:xfrm>
            <a:off x="-33660" y="0"/>
            <a:ext cx="9583614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59010-25A8-4112-AA3A-3837649B9D89}"/>
              </a:ext>
            </a:extLst>
          </p:cNvPr>
          <p:cNvSpPr txBox="1"/>
          <p:nvPr/>
        </p:nvSpPr>
        <p:spPr>
          <a:xfrm>
            <a:off x="569472" y="4808838"/>
            <a:ext cx="4176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Porto Sans Light" panose="00000400000000000000" pitchFamily="50" charset="0"/>
              </a:rPr>
              <a:t>Introdução ao Three.js</a:t>
            </a:r>
            <a:endParaRPr lang="en-US" sz="2400" dirty="0">
              <a:latin typeface="Porto Sans Light" panose="00000400000000000000" pitchFamily="50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304E88-B4CD-4695-92FB-80112FB6EF9F}"/>
              </a:ext>
            </a:extLst>
          </p:cNvPr>
          <p:cNvSpPr txBox="1">
            <a:spLocks/>
          </p:cNvSpPr>
          <p:nvPr/>
        </p:nvSpPr>
        <p:spPr>
          <a:xfrm>
            <a:off x="33658" y="2400816"/>
            <a:ext cx="9574823" cy="2387600"/>
          </a:xfrm>
          <a:prstGeom prst="rect">
            <a:avLst/>
          </a:prstGeom>
        </p:spPr>
        <p:txBody>
          <a:bodyPr vert="horz" lIns="640080" tIns="45720" rIns="45720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latin typeface="Porto Sans Light" panose="00000400000000000000" pitchFamily="50" charset="0"/>
              </a:rPr>
              <a:t>Visualizações 3D para a web com WebGL</a:t>
            </a:r>
            <a:endParaRPr lang="en-US" dirty="0">
              <a:latin typeface="Porto Sans Light" panose="00000400000000000000" pitchFamily="50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61351EE-A2F0-4FA7-9823-5692F373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782" y="5964415"/>
            <a:ext cx="2118458" cy="41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60E367-5DA5-4FFF-B7DD-70F31A201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349500"/>
            <a:ext cx="9574823" cy="2387600"/>
          </a:xfrm>
        </p:spPr>
        <p:txBody>
          <a:bodyPr lIns="640080" rIns="457200">
            <a:normAutofit/>
          </a:bodyPr>
          <a:lstStyle/>
          <a:p>
            <a:pPr algn="l"/>
            <a:r>
              <a:rPr lang="pt-BR" b="1" dirty="0">
                <a:solidFill>
                  <a:schemeClr val="bg1"/>
                </a:solidFill>
                <a:latin typeface="Porto Sans Light" panose="00000400000000000000" pitchFamily="50" charset="0"/>
              </a:rPr>
              <a:t>Visualizações 3D para a web com WebGL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FC634-6243-46A4-A7EA-80CFE70AC033}"/>
              </a:ext>
            </a:extLst>
          </p:cNvPr>
          <p:cNvSpPr txBox="1"/>
          <p:nvPr/>
        </p:nvSpPr>
        <p:spPr>
          <a:xfrm>
            <a:off x="563328" y="5964415"/>
            <a:ext cx="417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Porto Sans Light" panose="00000400000000000000" pitchFamily="50" charset="0"/>
              </a:rPr>
              <a:t>Óscar Oliveira (oao@estg.ipp.pt)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CED71-0523-4D83-85B2-4F234B280E4F}"/>
              </a:ext>
            </a:extLst>
          </p:cNvPr>
          <p:cNvSpPr txBox="1"/>
          <p:nvPr/>
        </p:nvSpPr>
        <p:spPr>
          <a:xfrm>
            <a:off x="553873" y="4788416"/>
            <a:ext cx="279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Porto Sans Light" panose="00000400000000000000" pitchFamily="50" charset="0"/>
              </a:rPr>
              <a:t>Introdução ao Three.js</a:t>
            </a:r>
            <a:endParaRPr lang="en-US" sz="24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731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DA3A39B-74DF-4728-AE01-84E7F3BA7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109" y="365125"/>
            <a:ext cx="7647709" cy="6123598"/>
          </a:xfrm>
        </p:spPr>
        <p:txBody>
          <a:bodyPr lIns="0" rIns="0" anchor="ctr" anchorCtr="0"/>
          <a:lstStyle/>
          <a:p>
            <a:pPr marL="0" indent="0" algn="r">
              <a:buNone/>
            </a:pPr>
            <a:endParaRPr lang="pt-BR" sz="1200" dirty="0">
              <a:latin typeface="Porto Sans Light" panose="00000400000000000000" pitchFamily="50" charset="0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 err="1">
                <a:solidFill>
                  <a:schemeClr val="bg1"/>
                </a:solidFill>
                <a:latin typeface="Porto Sans Light" panose="00000400000000000000" pitchFamily="50" charset="0"/>
              </a:rPr>
              <a:t>Objetos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B97-EE77-4A0B-BD67-38A0186CD36C}"/>
              </a:ext>
            </a:extLst>
          </p:cNvPr>
          <p:cNvSpPr/>
          <p:nvPr/>
        </p:nvSpPr>
        <p:spPr>
          <a:xfrm>
            <a:off x="11196806" y="6171995"/>
            <a:ext cx="601126" cy="276999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/>
            <a:r>
              <a:rPr lang="pt-BR" sz="1200" dirty="0">
                <a:latin typeface="Porto Sans Light" panose="00000400000000000000" pitchFamily="50" charset="0"/>
              </a:rPr>
              <a:t>Imagem</a:t>
            </a:r>
            <a:r>
              <a:rPr lang="pt-BR" sz="8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pt-BR" sz="1200" u="sng" baseline="300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</a:endParaRPr>
          </a:p>
        </p:txBody>
      </p:sp>
      <p:pic>
        <p:nvPicPr>
          <p:cNvPr id="1028" name="Picture 4" descr="Resultado de imagem para three js material">
            <a:extLst>
              <a:ext uri="{FF2B5EF4-FFF2-40B4-BE49-F238E27FC236}">
                <a16:creationId xmlns:a16="http://schemas.microsoft.com/office/drawing/2014/main" id="{0A17DED6-3F37-4E6A-90A0-38136D1CE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426" y="738981"/>
            <a:ext cx="646747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Resultado de imagem para three js material">
            <a:extLst>
              <a:ext uri="{FF2B5EF4-FFF2-40B4-BE49-F238E27FC236}">
                <a16:creationId xmlns:a16="http://schemas.microsoft.com/office/drawing/2014/main" id="{9F34EB1C-3690-4862-A2CF-CCD2B92FA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4656426" y="738981"/>
            <a:ext cx="6467475" cy="233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095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DA3A39B-74DF-4728-AE01-84E7F3BA7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109" y="365125"/>
            <a:ext cx="7647709" cy="6123598"/>
          </a:xfrm>
        </p:spPr>
        <p:txBody>
          <a:bodyPr lIns="0" rIns="0" anchor="ctr" anchorCtr="0"/>
          <a:lstStyle/>
          <a:p>
            <a:pPr marL="0" indent="0" algn="r">
              <a:buNone/>
            </a:pPr>
            <a:endParaRPr lang="pt-BR" sz="1200" dirty="0">
              <a:latin typeface="Porto Sans Light" panose="00000400000000000000" pitchFamily="50" charset="0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 err="1">
                <a:solidFill>
                  <a:schemeClr val="bg1"/>
                </a:solidFill>
                <a:latin typeface="Porto Sans Light" panose="00000400000000000000" pitchFamily="50" charset="0"/>
              </a:rPr>
              <a:t>Objetos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B97-EE77-4A0B-BD67-38A0186CD36C}"/>
              </a:ext>
            </a:extLst>
          </p:cNvPr>
          <p:cNvSpPr/>
          <p:nvPr/>
        </p:nvSpPr>
        <p:spPr>
          <a:xfrm>
            <a:off x="11196806" y="6171995"/>
            <a:ext cx="601126" cy="276999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/>
            <a:r>
              <a:rPr lang="pt-BR" sz="1200" dirty="0">
                <a:latin typeface="Porto Sans Light" panose="00000400000000000000" pitchFamily="50" charset="0"/>
              </a:rPr>
              <a:t>Imagem</a:t>
            </a:r>
            <a:r>
              <a:rPr lang="pt-BR" sz="8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pt-BR" sz="1200" u="sng" baseline="300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</a:endParaRPr>
          </a:p>
        </p:txBody>
      </p:sp>
      <p:pic>
        <p:nvPicPr>
          <p:cNvPr id="1028" name="Picture 4" descr="Resultado de imagem para three js material">
            <a:extLst>
              <a:ext uri="{FF2B5EF4-FFF2-40B4-BE49-F238E27FC236}">
                <a16:creationId xmlns:a16="http://schemas.microsoft.com/office/drawing/2014/main" id="{0A17DED6-3F37-4E6A-90A0-38136D1CE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426" y="738981"/>
            <a:ext cx="646747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Resultado de imagem para three js material">
            <a:extLst>
              <a:ext uri="{FF2B5EF4-FFF2-40B4-BE49-F238E27FC236}">
                <a16:creationId xmlns:a16="http://schemas.microsoft.com/office/drawing/2014/main" id="{9F34EB1C-3690-4862-A2CF-CCD2B92FA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4656426" y="738981"/>
            <a:ext cx="6467475" cy="233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768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B25EEF-D755-4465-BFF1-691305A1F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872" y="1833329"/>
            <a:ext cx="7087589" cy="3343742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>
                <a:solidFill>
                  <a:schemeClr val="bg1"/>
                </a:solidFill>
                <a:latin typeface="Porto Sans Light" panose="00000400000000000000" pitchFamily="50" charset="0"/>
              </a:rPr>
              <a:t>Camera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675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B25EEF-D755-4465-BFF1-691305A1F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872" y="1833329"/>
            <a:ext cx="7087589" cy="3343742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>
                <a:solidFill>
                  <a:schemeClr val="bg1"/>
                </a:solidFill>
                <a:latin typeface="Porto Sans Light" panose="00000400000000000000" pitchFamily="50" charset="0"/>
              </a:rPr>
              <a:t>Camera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pic>
        <p:nvPicPr>
          <p:cNvPr id="10" name="Content Placeholder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CCD622BF-E8B6-4FC4-9B6F-E6571A9D95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980"/>
          <a:stretch/>
        </p:blipFill>
        <p:spPr>
          <a:xfrm>
            <a:off x="4366873" y="1833329"/>
            <a:ext cx="3545228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72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>
                <a:solidFill>
                  <a:schemeClr val="bg1"/>
                </a:solidFill>
                <a:latin typeface="Porto Sans Light" panose="00000400000000000000" pitchFamily="50" charset="0"/>
              </a:rPr>
              <a:t>Camera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B97-EE77-4A0B-BD67-38A0186CD36C}"/>
              </a:ext>
            </a:extLst>
          </p:cNvPr>
          <p:cNvSpPr/>
          <p:nvPr/>
        </p:nvSpPr>
        <p:spPr>
          <a:xfrm>
            <a:off x="11196806" y="6171995"/>
            <a:ext cx="601126" cy="276999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/>
            <a:r>
              <a:rPr lang="pt-BR" sz="1200" dirty="0">
                <a:latin typeface="Porto Sans Light" panose="00000400000000000000" pitchFamily="50" charset="0"/>
              </a:rPr>
              <a:t>Imagem</a:t>
            </a:r>
            <a:r>
              <a:rPr lang="pt-BR" sz="8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pt-BR" sz="1200" u="sng" baseline="300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44793E-A4AF-4EE5-8EA4-FD13B19C9CC2}"/>
              </a:ext>
            </a:extLst>
          </p:cNvPr>
          <p:cNvSpPr/>
          <p:nvPr/>
        </p:nvSpPr>
        <p:spPr>
          <a:xfrm>
            <a:off x="4032944" y="293449"/>
            <a:ext cx="79629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Cascadia Code" panose="00000509000000000000" pitchFamily="49" charset="0"/>
            </a:endParaRPr>
          </a:p>
          <a:p>
            <a:r>
              <a:rPr lang="en-US" sz="1400" dirty="0">
                <a:latin typeface="Cascadia Code" panose="00000509000000000000" pitchFamily="49" charset="0"/>
              </a:rPr>
              <a:t>new </a:t>
            </a:r>
            <a:r>
              <a:rPr lang="en-US" sz="1400" dirty="0" err="1">
                <a:latin typeface="Cascadia Code" panose="00000509000000000000" pitchFamily="49" charset="0"/>
              </a:rPr>
              <a:t>THREE.PerspectiveCamera</a:t>
            </a:r>
            <a:r>
              <a:rPr lang="en-US" sz="1400" dirty="0">
                <a:latin typeface="Cascadia Code" panose="00000509000000000000" pitchFamily="49" charset="0"/>
              </a:rPr>
              <a:t>(</a:t>
            </a:r>
            <a:r>
              <a:rPr lang="en-US" sz="1400" b="1" dirty="0" err="1">
                <a:latin typeface="Cascadia Code" panose="00000509000000000000" pitchFamily="49" charset="0"/>
              </a:rPr>
              <a:t>fov</a:t>
            </a:r>
            <a:r>
              <a:rPr lang="en-US" sz="1400" dirty="0">
                <a:latin typeface="Cascadia Code" panose="00000509000000000000" pitchFamily="49" charset="0"/>
              </a:rPr>
              <a:t>, aspect, near, far); </a:t>
            </a:r>
            <a:br>
              <a:rPr lang="en-US" sz="1400" dirty="0">
                <a:latin typeface="Cascadia Code" panose="00000509000000000000" pitchFamily="49" charset="0"/>
              </a:rPr>
            </a:br>
            <a:endParaRPr lang="en-US" sz="1400" dirty="0">
              <a:latin typeface="Cascadia Code" panose="00000509000000000000" pitchFamily="49" charset="0"/>
            </a:endParaRPr>
          </a:p>
        </p:txBody>
      </p:sp>
      <p:sp>
        <p:nvSpPr>
          <p:cNvPr id="24" name="AutoShape 6" descr="A frustum shape">
            <a:extLst>
              <a:ext uri="{FF2B5EF4-FFF2-40B4-BE49-F238E27FC236}">
                <a16:creationId xmlns:a16="http://schemas.microsoft.com/office/drawing/2014/main" id="{4A60A644-3736-4B5C-8207-A63B3ABADE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B8D2E99-8BAC-4096-B14D-AAB71CFF9A1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02322"/>
            <a:ext cx="2963764" cy="144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89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>
                <a:solidFill>
                  <a:schemeClr val="bg1"/>
                </a:solidFill>
                <a:latin typeface="Porto Sans Light" panose="00000400000000000000" pitchFamily="50" charset="0"/>
              </a:rPr>
              <a:t>Camera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B97-EE77-4A0B-BD67-38A0186CD36C}"/>
              </a:ext>
            </a:extLst>
          </p:cNvPr>
          <p:cNvSpPr/>
          <p:nvPr/>
        </p:nvSpPr>
        <p:spPr>
          <a:xfrm>
            <a:off x="11196806" y="6171995"/>
            <a:ext cx="601126" cy="276999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/>
            <a:r>
              <a:rPr lang="pt-BR" sz="1200" dirty="0">
                <a:latin typeface="Porto Sans Light" panose="00000400000000000000" pitchFamily="50" charset="0"/>
              </a:rPr>
              <a:t>Imagem</a:t>
            </a:r>
            <a:r>
              <a:rPr lang="pt-BR" sz="8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pt-BR" sz="1200" u="sng" baseline="300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44793E-A4AF-4EE5-8EA4-FD13B19C9CC2}"/>
              </a:ext>
            </a:extLst>
          </p:cNvPr>
          <p:cNvSpPr/>
          <p:nvPr/>
        </p:nvSpPr>
        <p:spPr>
          <a:xfrm>
            <a:off x="4032944" y="293449"/>
            <a:ext cx="79629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Cascadia Code" panose="00000509000000000000" pitchFamily="49" charset="0"/>
            </a:endParaRPr>
          </a:p>
          <a:p>
            <a:r>
              <a:rPr lang="en-US" sz="1400" dirty="0">
                <a:latin typeface="Cascadia Code" panose="00000509000000000000" pitchFamily="49" charset="0"/>
              </a:rPr>
              <a:t>new </a:t>
            </a:r>
            <a:r>
              <a:rPr lang="en-US" sz="1400" dirty="0" err="1">
                <a:latin typeface="Cascadia Code" panose="00000509000000000000" pitchFamily="49" charset="0"/>
              </a:rPr>
              <a:t>THREE.PerspectiveCamera</a:t>
            </a:r>
            <a:r>
              <a:rPr lang="en-US" sz="1400" dirty="0">
                <a:latin typeface="Cascadia Code" panose="00000509000000000000" pitchFamily="49" charset="0"/>
              </a:rPr>
              <a:t>(</a:t>
            </a:r>
            <a:r>
              <a:rPr lang="en-US" sz="1400" dirty="0" err="1">
                <a:latin typeface="Cascadia Code" panose="00000509000000000000" pitchFamily="49" charset="0"/>
              </a:rPr>
              <a:t>fov</a:t>
            </a:r>
            <a:r>
              <a:rPr lang="en-US" sz="1400" dirty="0">
                <a:latin typeface="Cascadia Code" panose="00000509000000000000" pitchFamily="49" charset="0"/>
              </a:rPr>
              <a:t>, </a:t>
            </a:r>
            <a:r>
              <a:rPr lang="en-US" sz="1400" b="1" dirty="0">
                <a:latin typeface="Cascadia Code" panose="00000509000000000000" pitchFamily="49" charset="0"/>
              </a:rPr>
              <a:t>aspect</a:t>
            </a:r>
            <a:r>
              <a:rPr lang="en-US" sz="1400" dirty="0">
                <a:latin typeface="Cascadia Code" panose="00000509000000000000" pitchFamily="49" charset="0"/>
              </a:rPr>
              <a:t>, near, far); </a:t>
            </a:r>
            <a:br>
              <a:rPr lang="en-US" sz="1400" dirty="0">
                <a:latin typeface="Cascadia Code" panose="00000509000000000000" pitchFamily="49" charset="0"/>
              </a:rPr>
            </a:br>
            <a:endParaRPr lang="en-US" sz="1400" dirty="0">
              <a:latin typeface="Cascadia Code" panose="00000509000000000000" pitchFamily="49" charset="0"/>
            </a:endParaRPr>
          </a:p>
        </p:txBody>
      </p:sp>
      <p:sp>
        <p:nvSpPr>
          <p:cNvPr id="24" name="AutoShape 6" descr="A frustum shape">
            <a:extLst>
              <a:ext uri="{FF2B5EF4-FFF2-40B4-BE49-F238E27FC236}">
                <a16:creationId xmlns:a16="http://schemas.microsoft.com/office/drawing/2014/main" id="{4A60A644-3736-4B5C-8207-A63B3ABADE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62CCF6D-5AF7-444F-8386-95C625850B1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616693"/>
            <a:ext cx="3706368" cy="162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92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>
                <a:solidFill>
                  <a:schemeClr val="bg1"/>
                </a:solidFill>
                <a:latin typeface="Porto Sans Light" panose="00000400000000000000" pitchFamily="50" charset="0"/>
              </a:rPr>
              <a:t>Camera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B97-EE77-4A0B-BD67-38A0186CD36C}"/>
              </a:ext>
            </a:extLst>
          </p:cNvPr>
          <p:cNvSpPr/>
          <p:nvPr/>
        </p:nvSpPr>
        <p:spPr>
          <a:xfrm>
            <a:off x="11196806" y="6171995"/>
            <a:ext cx="601126" cy="276999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/>
            <a:r>
              <a:rPr lang="pt-BR" sz="1200" dirty="0">
                <a:latin typeface="Porto Sans Light" panose="00000400000000000000" pitchFamily="50" charset="0"/>
              </a:rPr>
              <a:t>Imagem</a:t>
            </a:r>
            <a:r>
              <a:rPr lang="pt-BR" sz="8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pt-BR" sz="1200" u="sng" baseline="300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44793E-A4AF-4EE5-8EA4-FD13B19C9CC2}"/>
              </a:ext>
            </a:extLst>
          </p:cNvPr>
          <p:cNvSpPr/>
          <p:nvPr/>
        </p:nvSpPr>
        <p:spPr>
          <a:xfrm>
            <a:off x="4032944" y="293449"/>
            <a:ext cx="79629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Cascadia Code" panose="00000509000000000000" pitchFamily="49" charset="0"/>
            </a:endParaRPr>
          </a:p>
          <a:p>
            <a:r>
              <a:rPr lang="en-US" sz="1400" dirty="0">
                <a:latin typeface="Cascadia Code" panose="00000509000000000000" pitchFamily="49" charset="0"/>
              </a:rPr>
              <a:t>new </a:t>
            </a:r>
            <a:r>
              <a:rPr lang="en-US" sz="1400" dirty="0" err="1">
                <a:latin typeface="Cascadia Code" panose="00000509000000000000" pitchFamily="49" charset="0"/>
              </a:rPr>
              <a:t>THREE.PerspectiveCamera</a:t>
            </a:r>
            <a:r>
              <a:rPr lang="en-US" sz="1400" dirty="0">
                <a:latin typeface="Cascadia Code" panose="00000509000000000000" pitchFamily="49" charset="0"/>
              </a:rPr>
              <a:t>(</a:t>
            </a:r>
            <a:r>
              <a:rPr lang="en-US" sz="1400" dirty="0" err="1">
                <a:latin typeface="Cascadia Code" panose="00000509000000000000" pitchFamily="49" charset="0"/>
              </a:rPr>
              <a:t>fov</a:t>
            </a:r>
            <a:r>
              <a:rPr lang="en-US" sz="1400" dirty="0">
                <a:latin typeface="Cascadia Code" panose="00000509000000000000" pitchFamily="49" charset="0"/>
              </a:rPr>
              <a:t>, aspect, </a:t>
            </a:r>
            <a:r>
              <a:rPr lang="en-US" sz="1400" b="1" dirty="0">
                <a:latin typeface="Cascadia Code" panose="00000509000000000000" pitchFamily="49" charset="0"/>
              </a:rPr>
              <a:t>near, far</a:t>
            </a:r>
            <a:r>
              <a:rPr lang="en-US" sz="1400" dirty="0">
                <a:latin typeface="Cascadia Code" panose="00000509000000000000" pitchFamily="49" charset="0"/>
              </a:rPr>
              <a:t>); </a:t>
            </a:r>
            <a:br>
              <a:rPr lang="en-US" sz="1400" dirty="0">
                <a:latin typeface="Cascadia Code" panose="00000509000000000000" pitchFamily="49" charset="0"/>
              </a:rPr>
            </a:br>
            <a:endParaRPr lang="en-US" sz="1400" dirty="0">
              <a:latin typeface="Cascadia Code" panose="00000509000000000000" pitchFamily="49" charset="0"/>
            </a:endParaRPr>
          </a:p>
        </p:txBody>
      </p:sp>
      <p:sp>
        <p:nvSpPr>
          <p:cNvPr id="24" name="AutoShape 6" descr="A frustum shape">
            <a:extLst>
              <a:ext uri="{FF2B5EF4-FFF2-40B4-BE49-F238E27FC236}">
                <a16:creationId xmlns:a16="http://schemas.microsoft.com/office/drawing/2014/main" id="{4A60A644-3736-4B5C-8207-A63B3ABADE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4BA4A17-A55C-4C56-AE95-D26165DBA78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027" y="2389050"/>
            <a:ext cx="4608029" cy="238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84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>
                <a:solidFill>
                  <a:schemeClr val="bg1"/>
                </a:solidFill>
                <a:latin typeface="Porto Sans Light" panose="00000400000000000000" pitchFamily="50" charset="0"/>
              </a:rPr>
              <a:t>Camera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B97-EE77-4A0B-BD67-38A0186CD36C}"/>
              </a:ext>
            </a:extLst>
          </p:cNvPr>
          <p:cNvSpPr/>
          <p:nvPr/>
        </p:nvSpPr>
        <p:spPr>
          <a:xfrm>
            <a:off x="11196806" y="6171995"/>
            <a:ext cx="601126" cy="276999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/>
            <a:r>
              <a:rPr lang="pt-BR" sz="1200" dirty="0">
                <a:latin typeface="Porto Sans Light" panose="00000400000000000000" pitchFamily="50" charset="0"/>
              </a:rPr>
              <a:t>Imagem</a:t>
            </a:r>
            <a:r>
              <a:rPr lang="pt-BR" sz="8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pt-BR" sz="1200" u="sng" baseline="300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B1AFEF6-68F7-462B-BF75-B5074A4ADEDE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468" y="845859"/>
            <a:ext cx="6493132" cy="4861481"/>
          </a:xfrm>
          <a:prstGeom prst="rect">
            <a:avLst/>
          </a:prstGeom>
        </p:spPr>
      </p:pic>
      <p:sp>
        <p:nvSpPr>
          <p:cNvPr id="24" name="AutoShape 6" descr="A frustum shape">
            <a:extLst>
              <a:ext uri="{FF2B5EF4-FFF2-40B4-BE49-F238E27FC236}">
                <a16:creationId xmlns:a16="http://schemas.microsoft.com/office/drawing/2014/main" id="{4A60A644-3736-4B5C-8207-A63B3ABADE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07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>
                <a:solidFill>
                  <a:schemeClr val="bg1"/>
                </a:solidFill>
                <a:latin typeface="Porto Sans Light" panose="00000400000000000000" pitchFamily="50" charset="0"/>
              </a:rPr>
              <a:t>Sistema de </a:t>
            </a:r>
            <a:r>
              <a:rPr lang="en-US" sz="3200" dirty="0" err="1">
                <a:solidFill>
                  <a:schemeClr val="bg1"/>
                </a:solidFill>
                <a:latin typeface="Porto Sans Light" panose="00000400000000000000" pitchFamily="50" charset="0"/>
              </a:rPr>
              <a:t>coordenadas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B97-EE77-4A0B-BD67-38A0186CD36C}"/>
              </a:ext>
            </a:extLst>
          </p:cNvPr>
          <p:cNvSpPr/>
          <p:nvPr/>
        </p:nvSpPr>
        <p:spPr>
          <a:xfrm>
            <a:off x="11196806" y="6171995"/>
            <a:ext cx="601126" cy="276999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/>
            <a:r>
              <a:rPr lang="pt-BR" sz="1200" dirty="0">
                <a:latin typeface="Porto Sans Light" panose="00000400000000000000" pitchFamily="50" charset="0"/>
              </a:rPr>
              <a:t>Imagem</a:t>
            </a:r>
            <a:r>
              <a:rPr lang="pt-BR" sz="8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pt-BR" sz="1200" u="sng" baseline="300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</a:endParaRPr>
          </a:p>
        </p:txBody>
      </p:sp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0CC54011-8639-44F4-9F96-C3489E914443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264" y="662781"/>
            <a:ext cx="7276740" cy="521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33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2B0D858-254F-414E-A56F-EAA6B8129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109" y="365125"/>
            <a:ext cx="7647709" cy="6123598"/>
          </a:xfrm>
        </p:spPr>
        <p:txBody>
          <a:bodyPr lIns="0" rIns="0" anchor="ctr" anchorCtr="0"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camera = new </a:t>
            </a:r>
            <a:r>
              <a:rPr lang="en-US" sz="1600" dirty="0" err="1">
                <a:latin typeface="Cascadia Code" panose="00000509000000000000" pitchFamily="49" charset="0"/>
              </a:rPr>
              <a:t>THREE.PerspectiveCamera</a:t>
            </a:r>
            <a:r>
              <a:rPr lang="en-US" sz="1600" dirty="0">
                <a:latin typeface="Cascadia Code" panose="00000509000000000000" pitchFamily="49" charset="0"/>
              </a:rPr>
              <a:t>(</a:t>
            </a:r>
            <a:r>
              <a:rPr lang="en-US" sz="1600" dirty="0" err="1">
                <a:latin typeface="Cascadia Code" panose="00000509000000000000" pitchFamily="49" charset="0"/>
              </a:rPr>
              <a:t>fov</a:t>
            </a:r>
            <a:r>
              <a:rPr lang="en-US" sz="1600" dirty="0">
                <a:latin typeface="Cascadia Code" panose="00000509000000000000" pitchFamily="49" charset="0"/>
              </a:rPr>
              <a:t>, ratio, near, far);</a:t>
            </a:r>
          </a:p>
          <a:p>
            <a:pPr marL="0" indent="0">
              <a:buNone/>
            </a:pPr>
            <a:endParaRPr lang="en-US" sz="1600" dirty="0">
              <a:latin typeface="Cascadia Code" panose="00000509000000000000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scene = new </a:t>
            </a:r>
            <a:r>
              <a:rPr lang="en-US" sz="1600" dirty="0" err="1">
                <a:latin typeface="Cascadia Code" panose="00000509000000000000" pitchFamily="49" charset="0"/>
              </a:rPr>
              <a:t>THREE.Scene</a:t>
            </a:r>
            <a:r>
              <a:rPr lang="en-US" sz="1600" dirty="0">
                <a:latin typeface="Cascadia Code" panose="00000509000000000000" pitchFamily="49" charset="0"/>
              </a:rPr>
              <a:t>();</a:t>
            </a:r>
          </a:p>
          <a:p>
            <a:pPr marL="0" indent="0">
              <a:buNone/>
            </a:pPr>
            <a:endParaRPr lang="en-US" sz="1600" dirty="0">
              <a:latin typeface="Cascadia Code" panose="00000509000000000000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renderer = new </a:t>
            </a:r>
            <a:r>
              <a:rPr lang="en-US" sz="1600" dirty="0" err="1">
                <a:latin typeface="Cascadia Code" panose="00000509000000000000" pitchFamily="49" charset="0"/>
              </a:rPr>
              <a:t>THREE.WebGLRenderer</a:t>
            </a:r>
            <a:r>
              <a:rPr lang="en-US" sz="1600" dirty="0">
                <a:latin typeface="Cascadia Code" panose="00000509000000000000" pitchFamily="49" charset="0"/>
              </a:rPr>
              <a:t>({ </a:t>
            </a:r>
            <a:r>
              <a:rPr lang="en-US" sz="1600" dirty="0" err="1">
                <a:latin typeface="Cascadia Code" panose="00000509000000000000" pitchFamily="49" charset="0"/>
              </a:rPr>
              <a:t>antialias</a:t>
            </a:r>
            <a:r>
              <a:rPr lang="en-US" sz="1600" dirty="0">
                <a:latin typeface="Cascadia Code" panose="00000509000000000000" pitchFamily="49" charset="0"/>
              </a:rPr>
              <a:t>: true });</a:t>
            </a:r>
          </a:p>
          <a:p>
            <a:pPr marL="0" indent="0">
              <a:buNone/>
            </a:pPr>
            <a:r>
              <a:rPr lang="en-US" sz="1600" dirty="0" err="1">
                <a:latin typeface="Cascadia Code" panose="00000509000000000000" pitchFamily="49" charset="0"/>
              </a:rPr>
              <a:t>renderer.setSize</a:t>
            </a:r>
            <a:r>
              <a:rPr lang="en-US" sz="1600" dirty="0">
                <a:latin typeface="Cascadia Code" panose="00000509000000000000" pitchFamily="49" charset="0"/>
              </a:rPr>
              <a:t>(width, height);</a:t>
            </a:r>
          </a:p>
          <a:p>
            <a:pPr marL="0" indent="0">
              <a:buNone/>
            </a:pPr>
            <a:endParaRPr lang="en-US" sz="1600" dirty="0">
              <a:latin typeface="Cascadia Code" panose="00000509000000000000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latin typeface="Cascadia Code" panose="00000509000000000000" pitchFamily="49" charset="0"/>
              </a:rPr>
              <a:t>renderer.render</a:t>
            </a:r>
            <a:r>
              <a:rPr lang="en-US" sz="1600" dirty="0">
                <a:latin typeface="Cascadia Code" panose="00000509000000000000" pitchFamily="49" charset="0"/>
              </a:rPr>
              <a:t>(scene, camera);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>
                <a:solidFill>
                  <a:schemeClr val="bg1"/>
                </a:solidFill>
                <a:latin typeface="Porto Sans Light" panose="00000400000000000000" pitchFamily="50" charset="0"/>
              </a:rPr>
              <a:t>Renderer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B97-EE77-4A0B-BD67-38A0186CD36C}"/>
              </a:ext>
            </a:extLst>
          </p:cNvPr>
          <p:cNvSpPr/>
          <p:nvPr/>
        </p:nvSpPr>
        <p:spPr>
          <a:xfrm>
            <a:off x="11196806" y="6171995"/>
            <a:ext cx="601126" cy="276999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/>
            <a:r>
              <a:rPr lang="pt-BR" sz="1200" dirty="0">
                <a:latin typeface="Porto Sans Light" panose="00000400000000000000" pitchFamily="50" charset="0"/>
              </a:rPr>
              <a:t>Imagem</a:t>
            </a:r>
            <a:r>
              <a:rPr lang="pt-BR" sz="8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pt-BR" sz="1200" u="sng" baseline="300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</a:endParaRPr>
          </a:p>
        </p:txBody>
      </p:sp>
      <p:sp>
        <p:nvSpPr>
          <p:cNvPr id="24" name="AutoShape 6" descr="A frustum shape">
            <a:extLst>
              <a:ext uri="{FF2B5EF4-FFF2-40B4-BE49-F238E27FC236}">
                <a16:creationId xmlns:a16="http://schemas.microsoft.com/office/drawing/2014/main" id="{4A60A644-3736-4B5C-8207-A63B3ABADE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2A20F8-C53D-4425-8085-75C04076E9B6}"/>
              </a:ext>
            </a:extLst>
          </p:cNvPr>
          <p:cNvSpPr/>
          <p:nvPr/>
        </p:nvSpPr>
        <p:spPr>
          <a:xfrm>
            <a:off x="394068" y="6157810"/>
            <a:ext cx="2829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Porto Sans Light" panose="00000400000000000000" pitchFamily="50" charset="0"/>
              </a:rPr>
              <a:t>\2-renderer</a:t>
            </a:r>
          </a:p>
        </p:txBody>
      </p:sp>
    </p:spTree>
    <p:extLst>
      <p:ext uri="{BB962C8B-B14F-4D97-AF65-F5344CB8AC3E}">
        <p14:creationId xmlns:p14="http://schemas.microsoft.com/office/powerpoint/2010/main" val="4176383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 err="1">
                <a:solidFill>
                  <a:schemeClr val="bg1"/>
                </a:solidFill>
                <a:latin typeface="Porto Sans Light" panose="00000400000000000000" pitchFamily="50" charset="0"/>
              </a:rPr>
              <a:t>Conteúdos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8D178-0273-49FB-8DE9-79F323FA2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109" y="365125"/>
            <a:ext cx="7647709" cy="6123598"/>
          </a:xfrm>
        </p:spPr>
        <p:txBody>
          <a:bodyPr anchor="ctr"/>
          <a:lstStyle/>
          <a:p>
            <a:pPr>
              <a:buFont typeface="Wingdings" panose="05000000000000000000" pitchFamily="2" charset="2"/>
              <a:buChar char="§"/>
            </a:pPr>
            <a:r>
              <a:rPr lang="pt-PT" dirty="0">
                <a:latin typeface="Porto Sans Light" panose="00000400000000000000" pitchFamily="50" charset="0"/>
              </a:rPr>
              <a:t>Introdução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i="1" dirty="0" err="1">
                <a:latin typeface="Porto Sans Light" panose="00000400000000000000" pitchFamily="50" charset="0"/>
              </a:rPr>
              <a:t>Renderer</a:t>
            </a:r>
            <a:endParaRPr lang="pt-PT" i="1" dirty="0">
              <a:latin typeface="Porto Sans Light" panose="00000400000000000000" pitchFamily="50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PT" i="1" dirty="0" err="1">
                <a:latin typeface="Porto Sans Light" panose="00000400000000000000" pitchFamily="50" charset="0"/>
              </a:rPr>
              <a:t>Mesh</a:t>
            </a:r>
            <a:endParaRPr lang="pt-PT" i="1" dirty="0">
              <a:latin typeface="Porto Sans Light" panose="00000400000000000000" pitchFamily="50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dirty="0">
                <a:latin typeface="Porto Sans Light" panose="00000400000000000000" pitchFamily="50" charset="0"/>
              </a:rPr>
              <a:t>Geometrias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dirty="0">
                <a:latin typeface="Porto Sans Light" panose="00000400000000000000" pitchFamily="50" charset="0"/>
              </a:rPr>
              <a:t>Materiais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dirty="0">
                <a:latin typeface="Porto Sans Light" panose="00000400000000000000" pitchFamily="50" charset="0"/>
              </a:rPr>
              <a:t>Luzes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dirty="0">
                <a:latin typeface="Porto Sans Light" panose="00000400000000000000" pitchFamily="50" charset="0"/>
              </a:rPr>
              <a:t>Animação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607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5859" y="0"/>
            <a:ext cx="7496642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182880" rtlCol="0" anchor="ctr"/>
          <a:lstStyle/>
          <a:p>
            <a:r>
              <a:rPr lang="en-US" sz="4800" dirty="0">
                <a:solidFill>
                  <a:schemeClr val="tx1"/>
                </a:solidFill>
                <a:latin typeface="Porto Sans Light" panose="00000400000000000000" pitchFamily="50" charset="0"/>
              </a:rPr>
              <a:t>Mesh</a:t>
            </a:r>
            <a:endParaRPr lang="en-US" dirty="0">
              <a:solidFill>
                <a:schemeClr val="tx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F49763-B1B4-4A29-A536-6EB071EC4BFE}"/>
              </a:ext>
            </a:extLst>
          </p:cNvPr>
          <p:cNvSpPr/>
          <p:nvPr/>
        </p:nvSpPr>
        <p:spPr>
          <a:xfrm>
            <a:off x="-33659" y="2651126"/>
            <a:ext cx="6325603" cy="147796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182880" rtlCol="0" anchor="ctr"/>
          <a:lstStyle/>
          <a:p>
            <a:r>
              <a:rPr lang="en-US" sz="4800" dirty="0">
                <a:solidFill>
                  <a:schemeClr val="bg1"/>
                </a:solidFill>
                <a:latin typeface="Porto Sans Light" panose="00000400000000000000" pitchFamily="50" charset="0"/>
              </a:rPr>
              <a:t>Mesh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E0B87F-F24E-4B18-BA34-3F9CB5691F94}"/>
              </a:ext>
            </a:extLst>
          </p:cNvPr>
          <p:cNvSpPr/>
          <p:nvPr/>
        </p:nvSpPr>
        <p:spPr>
          <a:xfrm>
            <a:off x="11196806" y="6171995"/>
            <a:ext cx="601126" cy="276999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/>
            <a:r>
              <a:rPr lang="pt-BR" sz="1200" dirty="0">
                <a:latin typeface="Porto Sans Light" panose="00000400000000000000" pitchFamily="50" charset="0"/>
              </a:rPr>
              <a:t>Imagem</a:t>
            </a:r>
            <a:r>
              <a:rPr lang="pt-BR" sz="8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pt-BR" sz="1200" u="sng" baseline="300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</a:endParaRP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602450D-27D1-46EB-801A-DFA0ED1C269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666" y="2376875"/>
            <a:ext cx="3581534" cy="210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02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>
                <a:solidFill>
                  <a:schemeClr val="bg1"/>
                </a:solidFill>
                <a:latin typeface="Porto Sans Light" panose="00000400000000000000" pitchFamily="50" charset="0"/>
              </a:rPr>
              <a:t>Mesh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52A8BA-95EE-42F6-BF6E-3482FB9FE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109" y="365125"/>
            <a:ext cx="7647709" cy="6123598"/>
          </a:xfrm>
        </p:spPr>
        <p:txBody>
          <a:bodyPr lIns="0" rIns="0" anchor="t" anchorCtr="0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const geometry = new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THREE.BoxBufferGeometry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(2, 2, 2);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const material = new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THREE.MeshNormalMaterial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const mesh = new </a:t>
            </a:r>
            <a:r>
              <a:rPr lang="en-US" sz="1600" dirty="0" err="1">
                <a:latin typeface="Cascadia Code" panose="00000509000000000000" pitchFamily="49" charset="0"/>
              </a:rPr>
              <a:t>THREE.Mesh</a:t>
            </a:r>
            <a:r>
              <a:rPr lang="en-US" sz="1600" dirty="0">
                <a:latin typeface="Cascadia Code" panose="00000509000000000000" pitchFamily="49" charset="0"/>
              </a:rPr>
              <a:t>(geometry, material);</a:t>
            </a: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F8D36020-82CE-4F71-8F54-A05281659FA4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650" y="2629466"/>
            <a:ext cx="2714625" cy="159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23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 err="1">
                <a:solidFill>
                  <a:schemeClr val="bg1"/>
                </a:solidFill>
                <a:latin typeface="Porto Sans Light" panose="00000400000000000000" pitchFamily="50" charset="0"/>
              </a:rPr>
              <a:t>Geometrias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B97-EE77-4A0B-BD67-38A0186CD36C}"/>
              </a:ext>
            </a:extLst>
          </p:cNvPr>
          <p:cNvSpPr/>
          <p:nvPr/>
        </p:nvSpPr>
        <p:spPr>
          <a:xfrm>
            <a:off x="11196806" y="6171995"/>
            <a:ext cx="601126" cy="276999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/>
            <a:r>
              <a:rPr lang="pt-BR" sz="1200" dirty="0">
                <a:latin typeface="Porto Sans Light" panose="00000400000000000000" pitchFamily="50" charset="0"/>
              </a:rPr>
              <a:t>Imagem</a:t>
            </a:r>
            <a:r>
              <a:rPr lang="pt-BR" sz="8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pt-BR" sz="1200" u="sng" baseline="300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</a:endParaRPr>
          </a:p>
        </p:txBody>
      </p:sp>
      <p:pic>
        <p:nvPicPr>
          <p:cNvPr id="15" name="Picture 14" descr="A picture containing graphics, room, drawing&#10;&#10;Description automatically generated">
            <a:extLst>
              <a:ext uri="{FF2B5EF4-FFF2-40B4-BE49-F238E27FC236}">
                <a16:creationId xmlns:a16="http://schemas.microsoft.com/office/drawing/2014/main" id="{8B192B8E-74FB-4FBA-B8C5-6B70F5814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801" y="469228"/>
            <a:ext cx="4014399" cy="375513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EC304F1-2FBD-48E8-9593-2801A4738913}"/>
              </a:ext>
            </a:extLst>
          </p:cNvPr>
          <p:cNvSpPr txBox="1">
            <a:spLocks/>
          </p:cNvSpPr>
          <p:nvPr/>
        </p:nvSpPr>
        <p:spPr>
          <a:xfrm>
            <a:off x="-33660" y="533400"/>
            <a:ext cx="3497296" cy="1325563"/>
          </a:xfrm>
          <a:prstGeom prst="rect">
            <a:avLst/>
          </a:prstGeom>
        </p:spPr>
        <p:txBody>
          <a:bodyPr vert="horz" lIns="27432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solidFill>
                  <a:schemeClr val="bg1"/>
                </a:solidFill>
                <a:latin typeface="Porto Sans Light" panose="00000400000000000000" pitchFamily="50" charset="0"/>
              </a:rPr>
              <a:t>Primitivas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52A8BA-95EE-42F6-BF6E-3482FB9FE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109" y="365125"/>
            <a:ext cx="7647709" cy="6123598"/>
          </a:xfrm>
        </p:spPr>
        <p:txBody>
          <a:bodyPr lIns="0" rIns="0" anchor="ctr" anchorCtr="0"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1600" b="1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BoxBufferGeometry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, 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BoxGeometry</a:t>
            </a: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1600" b="1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CircleBufferGeometry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, 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CircleGeometry</a:t>
            </a: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1600" b="1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ConeBufferGeometry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, 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ConeGeometry</a:t>
            </a: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1600" b="1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CylinderBufferGeometry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, 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CylinderGeometry</a:t>
            </a: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1600" b="1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DodecahedronBufferGeometry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, 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DodecahedronGeometry</a:t>
            </a: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ExtrudeBufferGeometry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, 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ExtrudeGeometry</a:t>
            </a: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1600" b="1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IcosahedronBufferGeometry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, 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IcosahedronGeometry</a:t>
            </a: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LatheBufferGeometry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, 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LatheGeometry</a:t>
            </a: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1600" b="1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OctahedronBufferGeometry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, 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OctahedronGeometry</a:t>
            </a: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ParametricBufferGeometry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, 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ParametricGeometry</a:t>
            </a: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PlaneBufferGeometry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, 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PlaneGeometry</a:t>
            </a: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PolyhedronBufferGeometry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, 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PolyhedronGeometry</a:t>
            </a: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RingBufferGeometry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, 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3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RingGeometry</a:t>
            </a: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3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ShapeBufferGeometry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, 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3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ShapeGeometry</a:t>
            </a: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1600" b="1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SphereBufferGeometry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, 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3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SphereGeometry</a:t>
            </a: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1600" b="1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3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TetrahedronBufferGeometry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, 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3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TetrahedronGeometry</a:t>
            </a: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3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TextBufferGeometry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, 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3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TextGeometry</a:t>
            </a: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1600" b="1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4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TorusBufferGeometry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, 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4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TorusGeometry</a:t>
            </a: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1600" b="1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4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TorusKnotBufferGeometry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, 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4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TorusKnotGeometry</a:t>
            </a: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4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TubeBufferGeometry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, 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4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TubeGeometry</a:t>
            </a: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4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EdgesGeometry</a:t>
            </a: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4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WireframeGeometry</a:t>
            </a: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90012A-D51D-4F9E-8B68-6D0DA5DBE0C8}"/>
              </a:ext>
            </a:extLst>
          </p:cNvPr>
          <p:cNvSpPr/>
          <p:nvPr/>
        </p:nvSpPr>
        <p:spPr>
          <a:xfrm>
            <a:off x="394068" y="6157810"/>
            <a:ext cx="2829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Porto Sans Light" panose="00000400000000000000" pitchFamily="50" charset="0"/>
              </a:rPr>
              <a:t>\3-geometrias [1-6]</a:t>
            </a:r>
          </a:p>
        </p:txBody>
      </p:sp>
    </p:spTree>
    <p:extLst>
      <p:ext uri="{BB962C8B-B14F-4D97-AF65-F5344CB8AC3E}">
        <p14:creationId xmlns:p14="http://schemas.microsoft.com/office/powerpoint/2010/main" val="2645227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 err="1">
                <a:solidFill>
                  <a:schemeClr val="bg1"/>
                </a:solidFill>
                <a:latin typeface="Porto Sans Light" panose="00000400000000000000" pitchFamily="50" charset="0"/>
              </a:rPr>
              <a:t>Geometrias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B97-EE77-4A0B-BD67-38A0186CD36C}"/>
              </a:ext>
            </a:extLst>
          </p:cNvPr>
          <p:cNvSpPr/>
          <p:nvPr/>
        </p:nvSpPr>
        <p:spPr>
          <a:xfrm>
            <a:off x="11196806" y="6171995"/>
            <a:ext cx="601126" cy="276999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/>
            <a:r>
              <a:rPr lang="pt-BR" sz="1200" dirty="0">
                <a:latin typeface="Porto Sans Light" panose="00000400000000000000" pitchFamily="50" charset="0"/>
              </a:rPr>
              <a:t>Imagem</a:t>
            </a:r>
            <a:r>
              <a:rPr lang="pt-BR" sz="8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pt-BR" sz="1200" u="sng" baseline="300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CF9128-78C5-46BA-90E2-7826D1F2E8DF}"/>
              </a:ext>
            </a:extLst>
          </p:cNvPr>
          <p:cNvSpPr txBox="1">
            <a:spLocks/>
          </p:cNvSpPr>
          <p:nvPr/>
        </p:nvSpPr>
        <p:spPr>
          <a:xfrm>
            <a:off x="-33660" y="533400"/>
            <a:ext cx="3497296" cy="1325563"/>
          </a:xfrm>
          <a:prstGeom prst="rect">
            <a:avLst/>
          </a:prstGeom>
        </p:spPr>
        <p:txBody>
          <a:bodyPr vert="horz" lIns="27432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solidFill>
                  <a:schemeClr val="bg1"/>
                </a:solidFill>
                <a:latin typeface="Porto Sans Light" panose="00000400000000000000" pitchFamily="50" charset="0"/>
              </a:rPr>
              <a:t>Personalizadas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pic>
        <p:nvPicPr>
          <p:cNvPr id="10" name="Picture 4" descr="Resultado de imagem para three js material">
            <a:extLst>
              <a:ext uri="{FF2B5EF4-FFF2-40B4-BE49-F238E27FC236}">
                <a16:creationId xmlns:a16="http://schemas.microsoft.com/office/drawing/2014/main" id="{889642F6-89C5-43A4-8194-6DE4C75C8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426" y="738981"/>
            <a:ext cx="646747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m para three js material">
            <a:extLst>
              <a:ext uri="{FF2B5EF4-FFF2-40B4-BE49-F238E27FC236}">
                <a16:creationId xmlns:a16="http://schemas.microsoft.com/office/drawing/2014/main" id="{A11945BD-8BEE-4B6E-96B3-36AC021CF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56426" y="3428999"/>
            <a:ext cx="3049300" cy="249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750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 err="1">
                <a:solidFill>
                  <a:schemeClr val="bg1"/>
                </a:solidFill>
                <a:latin typeface="Porto Sans Light" panose="00000400000000000000" pitchFamily="50" charset="0"/>
              </a:rPr>
              <a:t>Geometrias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CF9128-78C5-46BA-90E2-7826D1F2E8DF}"/>
              </a:ext>
            </a:extLst>
          </p:cNvPr>
          <p:cNvSpPr txBox="1">
            <a:spLocks/>
          </p:cNvSpPr>
          <p:nvPr/>
        </p:nvSpPr>
        <p:spPr>
          <a:xfrm>
            <a:off x="-33660" y="533400"/>
            <a:ext cx="3497296" cy="1325563"/>
          </a:xfrm>
          <a:prstGeom prst="rect">
            <a:avLst/>
          </a:prstGeom>
        </p:spPr>
        <p:txBody>
          <a:bodyPr vert="horz" lIns="27432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solidFill>
                  <a:schemeClr val="bg1"/>
                </a:solidFill>
                <a:latin typeface="Porto Sans Light" panose="00000400000000000000" pitchFamily="50" charset="0"/>
              </a:rPr>
              <a:t>Personalizadas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88CD089-BD04-4431-9C4E-64535445C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109" y="365125"/>
            <a:ext cx="7647709" cy="6123598"/>
          </a:xfrm>
        </p:spPr>
        <p:txBody>
          <a:bodyPr lIns="0" rIns="0" anchor="t" anchorCtr="0">
            <a:normAutofit fontScale="70000" lnSpcReduction="20000"/>
          </a:bodyPr>
          <a:lstStyle/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const geometry = new </a:t>
            </a:r>
            <a:r>
              <a:rPr lang="en-US" sz="1600" dirty="0" err="1">
                <a:latin typeface="Cascadia Code" panose="00000509000000000000" pitchFamily="49" charset="0"/>
              </a:rPr>
              <a:t>THREE.Geometry</a:t>
            </a:r>
            <a:r>
              <a:rPr lang="en-US" sz="1600" dirty="0">
                <a:latin typeface="Cascadia Code" panose="000005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 err="1">
                <a:latin typeface="Cascadia Code" panose="00000509000000000000" pitchFamily="49" charset="0"/>
              </a:rPr>
              <a:t>geometry.vertices.push</a:t>
            </a:r>
            <a:r>
              <a:rPr lang="en-US" sz="1600" dirty="0">
                <a:latin typeface="Cascadia Code" panose="00000509000000000000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new THREE.Vector3(-1, -1,  1),  // 0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new THREE.Vector3( 1, -1,  1),  // 1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new THREE.Vector3(-1,  1,  1),  // 2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new THREE.Vector3( 1,  1,  1),  // 3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new THREE.Vector3(-1, -1, -1),  // 4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new THREE.Vector3( 1, -1, -1),  // 5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new THREE.Vector3(-1,  1, -1),  // 6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new THREE.Vector3( 1,  1, -1),  // 7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geometry.faces.push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    // front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    new THREE.Face3(0, 3, 2), new THREE.Face3(0, 1, 3),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    // right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    new THREE.Face3(1, 7, 3), new THREE.Face3(1, 5, 7),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    // back   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    new THREE.Face3(5, 6, 7), new THREE.Face3(5, 4, 6),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    // left   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    new THREE.Face3(4, 2, 6), new THREE.Face3(4, 0, 2),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    // top   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    new THREE.Face3(2, 7, 6), new THREE.Face3(2, 3, 7),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    // bottom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    new THREE.Face3(4, 1, 0), new THREE.Face3(4, 5, 1),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);</a:t>
            </a:r>
            <a:endParaRPr lang="pt-BR" sz="1600" u="sng" dirty="0">
              <a:solidFill>
                <a:schemeClr val="bg1">
                  <a:lumMod val="50000"/>
                </a:schemeClr>
              </a:solidFill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0B68D-8281-4686-8B2A-347703AE6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03" y="365125"/>
            <a:ext cx="2141097" cy="2466975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AE6F7CBF-844B-42CD-8A49-F8A422F860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979" y="3124199"/>
            <a:ext cx="1977306" cy="23050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CC960AA-3554-48E3-A726-3A4FCA083692}"/>
              </a:ext>
            </a:extLst>
          </p:cNvPr>
          <p:cNvSpPr/>
          <p:nvPr/>
        </p:nvSpPr>
        <p:spPr>
          <a:xfrm>
            <a:off x="11196806" y="6171995"/>
            <a:ext cx="601126" cy="276999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/>
            <a:r>
              <a:rPr lang="pt-BR" sz="1200" dirty="0">
                <a:latin typeface="Porto Sans Light" panose="00000400000000000000" pitchFamily="50" charset="0"/>
              </a:rPr>
              <a:t>Imagem</a:t>
            </a:r>
            <a:r>
              <a:rPr lang="pt-BR" sz="8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pt-BR" sz="1200" u="sng" baseline="300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621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 err="1">
                <a:solidFill>
                  <a:schemeClr val="bg1"/>
                </a:solidFill>
                <a:latin typeface="Porto Sans Light" panose="00000400000000000000" pitchFamily="50" charset="0"/>
              </a:rPr>
              <a:t>Geometrias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CF9128-78C5-46BA-90E2-7826D1F2E8DF}"/>
              </a:ext>
            </a:extLst>
          </p:cNvPr>
          <p:cNvSpPr txBox="1">
            <a:spLocks/>
          </p:cNvSpPr>
          <p:nvPr/>
        </p:nvSpPr>
        <p:spPr>
          <a:xfrm>
            <a:off x="-33660" y="533400"/>
            <a:ext cx="3497296" cy="1325563"/>
          </a:xfrm>
          <a:prstGeom prst="rect">
            <a:avLst/>
          </a:prstGeom>
        </p:spPr>
        <p:txBody>
          <a:bodyPr vert="horz" lIns="27432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solidFill>
                  <a:schemeClr val="bg1"/>
                </a:solidFill>
                <a:latin typeface="Porto Sans Light" panose="00000400000000000000" pitchFamily="50" charset="0"/>
              </a:rPr>
              <a:t>Personalizadas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88CD089-BD04-4431-9C4E-64535445C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109" y="365125"/>
            <a:ext cx="7647709" cy="6123598"/>
          </a:xfrm>
        </p:spPr>
        <p:txBody>
          <a:bodyPr lIns="0" rIns="0" anchor="t" anchorCtr="0">
            <a:normAutofit fontScale="70000" lnSpcReduction="20000"/>
          </a:bodyPr>
          <a:lstStyle/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const geometry = new </a:t>
            </a:r>
            <a:r>
              <a:rPr lang="en-US" sz="1600" dirty="0" err="1">
                <a:latin typeface="Cascadia Code" panose="00000509000000000000" pitchFamily="49" charset="0"/>
              </a:rPr>
              <a:t>THREE.Geometry</a:t>
            </a:r>
            <a:r>
              <a:rPr lang="en-US" sz="1600" dirty="0">
                <a:latin typeface="Cascadia Code" panose="000005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 err="1">
                <a:latin typeface="Cascadia Code" panose="00000509000000000000" pitchFamily="49" charset="0"/>
              </a:rPr>
              <a:t>geometry.vertices.push</a:t>
            </a:r>
            <a:r>
              <a:rPr lang="en-US" sz="1600" dirty="0">
                <a:latin typeface="Cascadia Code" panose="00000509000000000000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new THREE.Vector3(-1, -1,  1),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// 0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new THREE.Vector3( 1, -1,  1),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// 1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new THREE.Vector3(-1,  1,  1),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// 2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new THREE.Vector3( 1,  1,  1),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// 3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new THREE.Vector3(-1, -1, -1),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// 4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new THREE.Vector3( 1, -1, -1),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// 5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new THREE.Vector3(-1,  1, -1),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// 6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new THREE.Vector3( 1,  1, -1),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// 7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 err="1">
                <a:latin typeface="Cascadia Code" panose="00000509000000000000" pitchFamily="49" charset="0"/>
              </a:rPr>
              <a:t>geometry.faces.push</a:t>
            </a:r>
            <a:r>
              <a:rPr lang="en-US" sz="1600" dirty="0">
                <a:latin typeface="Cascadia Code" panose="00000509000000000000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    // front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new THREE.Face3(0, 3, 2), new THREE.Face3(0, 1, 3),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    // right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new THREE.Face3(1, 7, 3), new THREE.Face3(1, 5, 7),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    // back    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new THREE.Face3(5, 6, 7), new THREE.Face3(5, 4, 6),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    // left    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new THREE.Face3(4, 2, 6), new THREE.Face3(4, 0, 2),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    // top    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new THREE.Face3(2, 7, 6), new THREE.Face3(2, 3, 7),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    // bottom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new THREE.Face3(4, 1, 0), new THREE.Face3(4, 5, 1),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);</a:t>
            </a: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0B68D-8281-4686-8B2A-347703AE6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03" y="365125"/>
            <a:ext cx="2141097" cy="2466975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AE6F7CBF-844B-42CD-8A49-F8A422F86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979" y="3124199"/>
            <a:ext cx="1977306" cy="23050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00E8885-C2ED-42B0-B0DA-6EF4B9C872EA}"/>
              </a:ext>
            </a:extLst>
          </p:cNvPr>
          <p:cNvSpPr/>
          <p:nvPr/>
        </p:nvSpPr>
        <p:spPr>
          <a:xfrm>
            <a:off x="394068" y="6157810"/>
            <a:ext cx="2829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Porto Sans Light" panose="00000400000000000000" pitchFamily="50" charset="0"/>
              </a:rPr>
              <a:t>\3-geometrias [7]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C960AA-3554-48E3-A726-3A4FCA083692}"/>
              </a:ext>
            </a:extLst>
          </p:cNvPr>
          <p:cNvSpPr/>
          <p:nvPr/>
        </p:nvSpPr>
        <p:spPr>
          <a:xfrm>
            <a:off x="11196806" y="6171995"/>
            <a:ext cx="601126" cy="276999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/>
            <a:r>
              <a:rPr lang="pt-BR" sz="1200" dirty="0">
                <a:latin typeface="Porto Sans Light" panose="00000400000000000000" pitchFamily="50" charset="0"/>
              </a:rPr>
              <a:t>Imagem</a:t>
            </a:r>
            <a:r>
              <a:rPr lang="pt-BR" sz="8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pt-BR" sz="1200" u="sng" baseline="300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97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4" name="Picture 32" descr="Resultado de imagem para loadicon">
            <a:extLst>
              <a:ext uri="{FF2B5EF4-FFF2-40B4-BE49-F238E27FC236}">
                <a16:creationId xmlns:a16="http://schemas.microsoft.com/office/drawing/2014/main" id="{5E5A4B94-FEEA-4476-B0E4-A80D6772B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313" y="2800928"/>
            <a:ext cx="871814" cy="87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 err="1">
                <a:solidFill>
                  <a:schemeClr val="bg1"/>
                </a:solidFill>
                <a:latin typeface="Porto Sans Light" panose="00000400000000000000" pitchFamily="50" charset="0"/>
              </a:rPr>
              <a:t>Geometrias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57AB13-6A9D-4407-BCBB-24D9B336038C}"/>
              </a:ext>
            </a:extLst>
          </p:cNvPr>
          <p:cNvSpPr/>
          <p:nvPr/>
        </p:nvSpPr>
        <p:spPr>
          <a:xfrm>
            <a:off x="394068" y="6157810"/>
            <a:ext cx="2829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Porto Sans Light" panose="00000400000000000000" pitchFamily="50" charset="0"/>
              </a:rPr>
              <a:t>\3-geometrias [8]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CF9128-78C5-46BA-90E2-7826D1F2E8DF}"/>
              </a:ext>
            </a:extLst>
          </p:cNvPr>
          <p:cNvSpPr txBox="1">
            <a:spLocks/>
          </p:cNvSpPr>
          <p:nvPr/>
        </p:nvSpPr>
        <p:spPr>
          <a:xfrm>
            <a:off x="-33660" y="533400"/>
            <a:ext cx="3497296" cy="1325563"/>
          </a:xfrm>
          <a:prstGeom prst="rect">
            <a:avLst/>
          </a:prstGeom>
        </p:spPr>
        <p:txBody>
          <a:bodyPr vert="horz" lIns="27432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solidFill>
                  <a:schemeClr val="bg1"/>
                </a:solidFill>
                <a:latin typeface="Porto Sans Light" panose="00000400000000000000" pitchFamily="50" charset="0"/>
              </a:rPr>
              <a:t>Importar</a:t>
            </a:r>
            <a:r>
              <a:rPr lang="en-US" sz="2000" dirty="0">
                <a:solidFill>
                  <a:schemeClr val="bg1"/>
                </a:solidFill>
                <a:latin typeface="Porto Sans Light" panose="000004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Porto Sans Light" panose="00000400000000000000" pitchFamily="50" charset="0"/>
              </a:rPr>
              <a:t>modelos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6DC16A-6C0E-4ED8-AF7C-6F78786D8F52}"/>
              </a:ext>
            </a:extLst>
          </p:cNvPr>
          <p:cNvSpPr/>
          <p:nvPr/>
        </p:nvSpPr>
        <p:spPr>
          <a:xfrm>
            <a:off x="6469316" y="4091780"/>
            <a:ext cx="7136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u="sng" dirty="0">
                <a:uFill>
                  <a:solidFill>
                    <a:schemeClr val="bg1"/>
                  </a:solidFill>
                </a:uFill>
                <a:latin typeface="Cascadia Code" panose="00000509000000000000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.obj</a:t>
            </a:r>
            <a:endParaRPr lang="en-US" sz="1400" u="sng" dirty="0">
              <a:uFill>
                <a:solidFill>
                  <a:schemeClr val="bg1"/>
                </a:solidFill>
              </a:uFill>
              <a:latin typeface="Cascadia Code" panose="00000509000000000000" pitchFamily="49" charset="0"/>
            </a:endParaRPr>
          </a:p>
          <a:p>
            <a:pPr algn="ctr"/>
            <a:r>
              <a:rPr lang="en-US" sz="1400" u="sng" dirty="0">
                <a:uFill>
                  <a:solidFill>
                    <a:schemeClr val="bg1"/>
                  </a:solidFill>
                </a:uFill>
                <a:latin typeface="Cascadia Code" panose="00000509000000000000" pitchFamily="49" charset="0"/>
                <a:ea typeface="+mj-ea"/>
                <a:cs typeface="+mj-cs"/>
              </a:rPr>
              <a:t>glTF™</a:t>
            </a:r>
          </a:p>
          <a:p>
            <a:pPr algn="ctr"/>
            <a:r>
              <a:rPr lang="en-US" sz="1400" u="sng" dirty="0">
                <a:uFill>
                  <a:solidFill>
                    <a:schemeClr val="bg1"/>
                  </a:solidFill>
                </a:uFill>
                <a:latin typeface="Cascadia Code" panose="00000509000000000000" pitchFamily="49" charset="0"/>
                <a:ea typeface="+mj-ea"/>
                <a:cs typeface="+mj-cs"/>
              </a:rPr>
              <a:t>…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2EA8DC-3463-407E-B521-8A083D89DD35}"/>
              </a:ext>
            </a:extLst>
          </p:cNvPr>
          <p:cNvGrpSpPr/>
          <p:nvPr/>
        </p:nvGrpSpPr>
        <p:grpSpPr>
          <a:xfrm>
            <a:off x="3958796" y="2005275"/>
            <a:ext cx="1510197" cy="2198393"/>
            <a:chOff x="3948972" y="4091780"/>
            <a:chExt cx="1510197" cy="2198393"/>
          </a:xfrm>
        </p:grpSpPr>
        <p:pic>
          <p:nvPicPr>
            <p:cNvPr id="3078" name="Picture 6" descr="maya logo">
              <a:hlinkClick r:id="rId4"/>
              <a:extLst>
                <a:ext uri="{FF2B5EF4-FFF2-40B4-BE49-F238E27FC236}">
                  <a16:creationId xmlns:a16="http://schemas.microsoft.com/office/drawing/2014/main" id="{E48A8F56-07B6-40B4-836B-9939C94955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031"/>
            <a:stretch/>
          </p:blipFill>
          <p:spPr bwMode="auto">
            <a:xfrm>
              <a:off x="4303062" y="5552985"/>
              <a:ext cx="956439" cy="295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hlinkClick r:id="rId7"/>
              <a:extLst>
                <a:ext uri="{FF2B5EF4-FFF2-40B4-BE49-F238E27FC236}">
                  <a16:creationId xmlns:a16="http://schemas.microsoft.com/office/drawing/2014/main" id="{9CEC34DC-F51D-4CFE-A4F7-1C4651F6DA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68163" y="6025446"/>
              <a:ext cx="991338" cy="264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Resultado de imagem para Cinema4D">
              <a:hlinkClick r:id="rId10"/>
              <a:extLst>
                <a:ext uri="{FF2B5EF4-FFF2-40B4-BE49-F238E27FC236}">
                  <a16:creationId xmlns:a16="http://schemas.microsoft.com/office/drawing/2014/main" id="{9CAF299F-1F58-48F1-AF0E-5D72099620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8972" y="4508092"/>
              <a:ext cx="1510197" cy="868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Resultado de imagem para blender 3d">
              <a:hlinkClick r:id="rId13"/>
              <a:extLst>
                <a:ext uri="{FF2B5EF4-FFF2-40B4-BE49-F238E27FC236}">
                  <a16:creationId xmlns:a16="http://schemas.microsoft.com/office/drawing/2014/main" id="{44F22F13-22FF-4E52-BFC4-64D6980546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853" y="4091780"/>
              <a:ext cx="956439" cy="305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F30B43-D0E6-47BC-8A33-32649536D112}"/>
              </a:ext>
            </a:extLst>
          </p:cNvPr>
          <p:cNvGrpSpPr/>
          <p:nvPr/>
        </p:nvGrpSpPr>
        <p:grpSpPr>
          <a:xfrm>
            <a:off x="6390238" y="2758769"/>
            <a:ext cx="871814" cy="871814"/>
            <a:chOff x="6018704" y="2993092"/>
            <a:chExt cx="871814" cy="871814"/>
          </a:xfrm>
        </p:grpSpPr>
        <p:pic>
          <p:nvPicPr>
            <p:cNvPr id="3090" name="Picture 18" descr="Resultado de imagem para export icon">
              <a:extLst>
                <a:ext uri="{FF2B5EF4-FFF2-40B4-BE49-F238E27FC236}">
                  <a16:creationId xmlns:a16="http://schemas.microsoft.com/office/drawing/2014/main" id="{624C58E1-8039-45C3-9237-4B4CA517C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8704" y="2993092"/>
              <a:ext cx="871814" cy="871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264212-9ED7-4F0D-AE69-2021F241F7DE}"/>
                </a:ext>
              </a:extLst>
            </p:cNvPr>
            <p:cNvSpPr/>
            <p:nvPr/>
          </p:nvSpPr>
          <p:spPr>
            <a:xfrm>
              <a:off x="6229350" y="3338795"/>
              <a:ext cx="461767" cy="264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E2E39F-3FFA-4C1F-B7FE-57C455F1780F}"/>
              </a:ext>
            </a:extLst>
          </p:cNvPr>
          <p:cNvGrpSpPr/>
          <p:nvPr/>
        </p:nvGrpSpPr>
        <p:grpSpPr>
          <a:xfrm>
            <a:off x="8543644" y="4091780"/>
            <a:ext cx="819455" cy="724089"/>
            <a:chOff x="8538492" y="4092860"/>
            <a:chExt cx="819455" cy="72408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618C917-8A43-41E6-99FA-390BB6F372F2}"/>
                </a:ext>
              </a:extLst>
            </p:cNvPr>
            <p:cNvSpPr/>
            <p:nvPr/>
          </p:nvSpPr>
          <p:spPr>
            <a:xfrm>
              <a:off x="8538492" y="4092860"/>
              <a:ext cx="8194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u="sng" dirty="0">
                  <a:uFill>
                    <a:solidFill>
                      <a:schemeClr val="bg1"/>
                    </a:solidFill>
                  </a:uFill>
                  <a:latin typeface="Cascadia Code" panose="00000509000000000000" pitchFamily="49" charset="0"/>
                  <a:ea typeface="+mj-ea"/>
                  <a:cs typeface="+mj-cs"/>
                </a:rPr>
                <a:t>Loader</a:t>
              </a:r>
            </a:p>
          </p:txBody>
        </p:sp>
        <p:pic>
          <p:nvPicPr>
            <p:cNvPr id="3102" name="Picture 30" descr="Resultado de imagem para download icon">
              <a:hlinkClick r:id="rId17"/>
              <a:extLst>
                <a:ext uri="{FF2B5EF4-FFF2-40B4-BE49-F238E27FC236}">
                  <a16:creationId xmlns:a16="http://schemas.microsoft.com/office/drawing/2014/main" id="{5CFAA738-1F04-49BF-B38F-011B2AA5EC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4331" y="4509172"/>
              <a:ext cx="307777" cy="307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06" name="Picture 34" descr="Resultado de imagem para arrow icon">
            <a:extLst>
              <a:ext uri="{FF2B5EF4-FFF2-40B4-BE49-F238E27FC236}">
                <a16:creationId xmlns:a16="http://schemas.microsoft.com/office/drawing/2014/main" id="{4174F7C4-3CA6-4208-9240-6544B91E7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005" y="2943571"/>
            <a:ext cx="502205" cy="50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4" descr="Resultado de imagem para arrow icon">
            <a:extLst>
              <a:ext uri="{FF2B5EF4-FFF2-40B4-BE49-F238E27FC236}">
                <a16:creationId xmlns:a16="http://schemas.microsoft.com/office/drawing/2014/main" id="{28B351DB-2837-4E91-AE3B-ACF3766C2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080" y="2943571"/>
            <a:ext cx="502205" cy="50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4" descr="Resultado de imagem para arrow icon">
            <a:extLst>
              <a:ext uri="{FF2B5EF4-FFF2-40B4-BE49-F238E27FC236}">
                <a16:creationId xmlns:a16="http://schemas.microsoft.com/office/drawing/2014/main" id="{66A1B504-1BA5-45D4-8886-86ED8B402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155" y="2926795"/>
            <a:ext cx="502205" cy="50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Resultado de imagem para render icon">
            <a:extLst>
              <a:ext uri="{FF2B5EF4-FFF2-40B4-BE49-F238E27FC236}">
                <a16:creationId xmlns:a16="http://schemas.microsoft.com/office/drawing/2014/main" id="{A61D0CB4-71C2-42A9-9D3D-6DE9EB17D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386" y="2800928"/>
            <a:ext cx="871814" cy="87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579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 err="1">
                <a:solidFill>
                  <a:schemeClr val="bg1"/>
                </a:solidFill>
                <a:latin typeface="Porto Sans Light" panose="00000400000000000000" pitchFamily="50" charset="0"/>
              </a:rPr>
              <a:t>Geometrias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57AB13-6A9D-4407-BCBB-24D9B336038C}"/>
              </a:ext>
            </a:extLst>
          </p:cNvPr>
          <p:cNvSpPr/>
          <p:nvPr/>
        </p:nvSpPr>
        <p:spPr>
          <a:xfrm>
            <a:off x="394068" y="6157810"/>
            <a:ext cx="2829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Porto Sans Light" panose="00000400000000000000" pitchFamily="50" charset="0"/>
              </a:rPr>
              <a:t>\3-geometrias [9]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CF9128-78C5-46BA-90E2-7826D1F2E8DF}"/>
              </a:ext>
            </a:extLst>
          </p:cNvPr>
          <p:cNvSpPr txBox="1">
            <a:spLocks/>
          </p:cNvSpPr>
          <p:nvPr/>
        </p:nvSpPr>
        <p:spPr>
          <a:xfrm>
            <a:off x="-33660" y="533400"/>
            <a:ext cx="3497296" cy="1325563"/>
          </a:xfrm>
          <a:prstGeom prst="rect">
            <a:avLst/>
          </a:prstGeom>
        </p:spPr>
        <p:txBody>
          <a:bodyPr vert="horz" lIns="27432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solidFill>
                  <a:schemeClr val="bg1"/>
                </a:solidFill>
                <a:latin typeface="Porto Sans Light" panose="00000400000000000000" pitchFamily="50" charset="0"/>
              </a:rPr>
              <a:t>Grupos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C2780F-C4EB-4131-BEA8-AF93044B1CD1}"/>
              </a:ext>
            </a:extLst>
          </p:cNvPr>
          <p:cNvSpPr/>
          <p:nvPr/>
        </p:nvSpPr>
        <p:spPr>
          <a:xfrm>
            <a:off x="11196806" y="6171995"/>
            <a:ext cx="601126" cy="276999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/>
            <a:r>
              <a:rPr lang="pt-BR" sz="1200" dirty="0">
                <a:latin typeface="Porto Sans Light" panose="00000400000000000000" pitchFamily="50" charset="0"/>
              </a:rPr>
              <a:t>Imagem</a:t>
            </a:r>
            <a:r>
              <a:rPr lang="pt-BR" sz="8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pt-BR" sz="1200" u="sng" baseline="300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D96420-4190-47FD-BA36-6347420C862C}"/>
              </a:ext>
            </a:extLst>
          </p:cNvPr>
          <p:cNvGrpSpPr/>
          <p:nvPr/>
        </p:nvGrpSpPr>
        <p:grpSpPr>
          <a:xfrm>
            <a:off x="4533430" y="747338"/>
            <a:ext cx="6725589" cy="5363323"/>
            <a:chOff x="4533430" y="747338"/>
            <a:chExt cx="6725589" cy="5363323"/>
          </a:xfrm>
        </p:grpSpPr>
        <p:pic>
          <p:nvPicPr>
            <p:cNvPr id="13" name="Picture 12" descr="A close up of a map&#10;&#10;Description automatically generated">
              <a:extLst>
                <a:ext uri="{FF2B5EF4-FFF2-40B4-BE49-F238E27FC236}">
                  <a16:creationId xmlns:a16="http://schemas.microsoft.com/office/drawing/2014/main" id="{394B7584-92B9-4035-A471-D990AD08E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3430" y="747338"/>
              <a:ext cx="6725589" cy="536332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820D96-4F81-4214-822C-2037F46D4E01}"/>
                </a:ext>
              </a:extLst>
            </p:cNvPr>
            <p:cNvSpPr/>
            <p:nvPr/>
          </p:nvSpPr>
          <p:spPr>
            <a:xfrm>
              <a:off x="4991100" y="857250"/>
              <a:ext cx="1981200" cy="21050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9398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>
                <a:solidFill>
                  <a:schemeClr val="bg1"/>
                </a:solidFill>
                <a:latin typeface="Porto Sans Light" panose="00000400000000000000" pitchFamily="50" charset="0"/>
              </a:rPr>
              <a:t>Material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BF1FBF8-49EB-4E32-B991-13A59E939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109" y="365125"/>
            <a:ext cx="7647709" cy="6123598"/>
          </a:xfrm>
        </p:spPr>
        <p:txBody>
          <a:bodyPr lIns="0" rIns="0" anchor="t" anchorCtr="0"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const material = new </a:t>
            </a:r>
            <a:r>
              <a:rPr lang="en-US" sz="1600" dirty="0" err="1">
                <a:latin typeface="Cascadia Code" panose="00000509000000000000" pitchFamily="49" charset="0"/>
              </a:rPr>
              <a:t>THREE.MeshPhongMaterial</a:t>
            </a:r>
            <a:r>
              <a:rPr lang="en-US" sz="1600" dirty="0">
                <a:latin typeface="Cascadia Code" panose="00000509000000000000" pitchFamily="49" charset="0"/>
              </a:rPr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color: 0xFF0000,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flatShading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: true,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}</a:t>
            </a:r>
            <a:r>
              <a:rPr lang="en-US" sz="1600" dirty="0">
                <a:latin typeface="Cascadia Code" panose="00000509000000000000" pitchFamily="49" charset="0"/>
              </a:rPr>
              <a:t>);</a:t>
            </a:r>
          </a:p>
          <a:p>
            <a:pPr marL="0" indent="0">
              <a:buNone/>
            </a:pPr>
            <a:endParaRPr lang="en-US" sz="1600" dirty="0">
              <a:latin typeface="Cascadia Code" panose="00000509000000000000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const material = new </a:t>
            </a:r>
            <a:r>
              <a:rPr lang="en-US" sz="1600" dirty="0" err="1">
                <a:latin typeface="Cascadia Code" panose="00000509000000000000" pitchFamily="49" charset="0"/>
              </a:rPr>
              <a:t>THREE.MeshPhongMaterial</a:t>
            </a:r>
            <a:r>
              <a:rPr lang="en-US" sz="1600" dirty="0">
                <a:latin typeface="Cascadia Code" panose="00000509000000000000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material.color.setHSL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(0, 1, .5); 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material.flatShading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 = true;</a:t>
            </a:r>
          </a:p>
          <a:p>
            <a:pPr marL="0" indent="0">
              <a:buNone/>
            </a:pPr>
            <a:endParaRPr lang="en-US" sz="1600" u="sng" dirty="0">
              <a:uFill>
                <a:solidFill>
                  <a:schemeClr val="bg1"/>
                </a:solidFill>
              </a:uFill>
              <a:latin typeface="Cascadia Code" panose="00000509000000000000" pitchFamily="49" charset="0"/>
              <a:ea typeface="+mj-ea"/>
              <a:cs typeface="+mj-cs"/>
            </a:endParaRPr>
          </a:p>
          <a:p>
            <a:pPr marL="0" indent="0">
              <a:buNone/>
            </a:pPr>
            <a:endParaRPr lang="en-US" sz="1600" u="sng" dirty="0">
              <a:uFill>
                <a:solidFill>
                  <a:schemeClr val="bg1"/>
                </a:solidFill>
              </a:uFill>
              <a:latin typeface="Cascadia Code" panose="00000509000000000000" pitchFamily="49" charset="0"/>
              <a:ea typeface="+mj-ea"/>
              <a:cs typeface="+mj-cs"/>
            </a:endParaRPr>
          </a:p>
          <a:p>
            <a:pPr marL="0" indent="0">
              <a:buNone/>
            </a:pPr>
            <a:endParaRPr lang="en-US" sz="1600" u="sng" dirty="0">
              <a:uFill>
                <a:solidFill>
                  <a:schemeClr val="bg1"/>
                </a:solidFill>
              </a:uFill>
              <a:latin typeface="Cascadia Code" panose="00000509000000000000" pitchFamily="49" charset="0"/>
              <a:ea typeface="+mj-ea"/>
              <a:cs typeface="+mj-cs"/>
            </a:endParaRPr>
          </a:p>
        </p:txBody>
      </p:sp>
      <p:pic>
        <p:nvPicPr>
          <p:cNvPr id="1028" name="Picture 4" descr="Resultado de imagem para three.js lambert">
            <a:extLst>
              <a:ext uri="{FF2B5EF4-FFF2-40B4-BE49-F238E27FC236}">
                <a16:creationId xmlns:a16="http://schemas.microsoft.com/office/drawing/2014/main" id="{A0FCAE43-9E26-4AD8-B870-4BC94120C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1274" y="4402316"/>
            <a:ext cx="4845377" cy="95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12A814-3AD3-4FF8-9C2E-5E6AE2D5C652}"/>
              </a:ext>
            </a:extLst>
          </p:cNvPr>
          <p:cNvSpPr/>
          <p:nvPr/>
        </p:nvSpPr>
        <p:spPr>
          <a:xfrm>
            <a:off x="11196806" y="6171995"/>
            <a:ext cx="601126" cy="276999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/>
            <a:r>
              <a:rPr lang="pt-BR" sz="1200" dirty="0">
                <a:latin typeface="Porto Sans Light" panose="00000400000000000000" pitchFamily="50" charset="0"/>
              </a:rPr>
              <a:t>Imagem</a:t>
            </a:r>
            <a:r>
              <a:rPr lang="pt-BR" sz="8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pt-BR" sz="1200" u="sng" baseline="300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350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 err="1">
                <a:solidFill>
                  <a:schemeClr val="bg1"/>
                </a:solidFill>
                <a:latin typeface="Cascadia Code" panose="00000509000000000000" pitchFamily="49" charset="0"/>
              </a:rPr>
              <a:t>THREE.Color</a:t>
            </a:r>
            <a:endParaRPr lang="en-US" dirty="0">
              <a:solidFill>
                <a:schemeClr val="bg1"/>
              </a:solidFill>
              <a:latin typeface="Cascadia Code" panose="00000509000000000000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BF1FBF8-49EB-4E32-B991-13A59E939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109" y="365125"/>
            <a:ext cx="7807823" cy="6123598"/>
          </a:xfrm>
        </p:spPr>
        <p:txBody>
          <a:bodyPr lIns="0" rIns="0" anchor="ctr" anchorCtr="0"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m1 = new </a:t>
            </a:r>
            <a:r>
              <a:rPr lang="en-US" sz="1600" dirty="0" err="1">
                <a:latin typeface="Cascadia Code" panose="00000509000000000000" pitchFamily="49" charset="0"/>
              </a:rPr>
              <a:t>THREE.MeshBasicMaterial</a:t>
            </a:r>
            <a:r>
              <a:rPr lang="en-US" sz="1600" dirty="0">
                <a:latin typeface="Cascadia Code" panose="00000509000000000000" pitchFamily="49" charset="0"/>
              </a:rPr>
              <a:t>({color: 0xFF0000}); 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m2 = new </a:t>
            </a:r>
            <a:r>
              <a:rPr lang="en-US" sz="1600" dirty="0" err="1">
                <a:latin typeface="Cascadia Code" panose="00000509000000000000" pitchFamily="49" charset="0"/>
              </a:rPr>
              <a:t>THREE.MeshBasicMaterial</a:t>
            </a:r>
            <a:r>
              <a:rPr lang="en-US" sz="1600" dirty="0">
                <a:latin typeface="Cascadia Code" panose="00000509000000000000" pitchFamily="49" charset="0"/>
              </a:rPr>
              <a:t>({color: 'red'}); 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m3 = new </a:t>
            </a:r>
            <a:r>
              <a:rPr lang="en-US" sz="1600" dirty="0" err="1">
                <a:latin typeface="Cascadia Code" panose="00000509000000000000" pitchFamily="49" charset="0"/>
              </a:rPr>
              <a:t>THREE.MeshBasicMaterial</a:t>
            </a:r>
            <a:r>
              <a:rPr lang="en-US" sz="1600" dirty="0">
                <a:latin typeface="Cascadia Code" panose="00000509000000000000" pitchFamily="49" charset="0"/>
              </a:rPr>
              <a:t>({color: '#F00'}); 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m4 = new </a:t>
            </a:r>
            <a:r>
              <a:rPr lang="en-US" sz="1600" dirty="0" err="1">
                <a:latin typeface="Cascadia Code" panose="00000509000000000000" pitchFamily="49" charset="0"/>
              </a:rPr>
              <a:t>THREE.MeshBasicMaterial</a:t>
            </a:r>
            <a:r>
              <a:rPr lang="en-US" sz="1600" dirty="0">
                <a:latin typeface="Cascadia Code" panose="00000509000000000000" pitchFamily="49" charset="0"/>
              </a:rPr>
              <a:t>({color: '</a:t>
            </a:r>
            <a:r>
              <a:rPr lang="en-US" sz="1600" dirty="0" err="1">
                <a:latin typeface="Cascadia Code" panose="00000509000000000000" pitchFamily="49" charset="0"/>
              </a:rPr>
              <a:t>rgb</a:t>
            </a:r>
            <a:r>
              <a:rPr lang="en-US" sz="1600" dirty="0">
                <a:latin typeface="Cascadia Code" panose="00000509000000000000" pitchFamily="49" charset="0"/>
              </a:rPr>
              <a:t>(255,0,0)'}); 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m5 = new </a:t>
            </a:r>
            <a:r>
              <a:rPr lang="en-US" sz="1600" dirty="0" err="1">
                <a:latin typeface="Cascadia Code" panose="00000509000000000000" pitchFamily="49" charset="0"/>
              </a:rPr>
              <a:t>THREE.MeshBasicMaterial</a:t>
            </a:r>
            <a:r>
              <a:rPr lang="en-US" sz="1600" dirty="0">
                <a:latin typeface="Cascadia Code" panose="00000509000000000000" pitchFamily="49" charset="0"/>
              </a:rPr>
              <a:t>({color: '</a:t>
            </a:r>
            <a:r>
              <a:rPr lang="en-US" sz="1600" dirty="0" err="1">
                <a:latin typeface="Cascadia Code" panose="00000509000000000000" pitchFamily="49" charset="0"/>
              </a:rPr>
              <a:t>hsl</a:t>
            </a:r>
            <a:r>
              <a:rPr lang="en-US" sz="1600" dirty="0">
                <a:latin typeface="Cascadia Code" panose="00000509000000000000" pitchFamily="49" charset="0"/>
              </a:rPr>
              <a:t>(0,100%,50%)'); </a:t>
            </a:r>
          </a:p>
          <a:p>
            <a:pPr marL="0" indent="0">
              <a:buNone/>
            </a:pPr>
            <a:endParaRPr lang="en-US" sz="1600" dirty="0">
              <a:latin typeface="Cascadia Code" panose="00000509000000000000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latin typeface="Cascadia Code" panose="00000509000000000000" pitchFamily="49" charset="0"/>
              </a:rPr>
              <a:t>material.color.set</a:t>
            </a:r>
            <a:r>
              <a:rPr lang="en-US" sz="1600" dirty="0">
                <a:latin typeface="Cascadia Code" panose="00000509000000000000" pitchFamily="49" charset="0"/>
              </a:rPr>
              <a:t>(0x00FFFF);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// same as CSS's #RRGGBB style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scadia Code" panose="00000509000000000000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latin typeface="Cascadia Code" panose="00000509000000000000" pitchFamily="49" charset="0"/>
              </a:rPr>
              <a:t>material.color.set</a:t>
            </a:r>
            <a:r>
              <a:rPr lang="en-US" sz="1600" dirty="0">
                <a:latin typeface="Cascadia Code" panose="00000509000000000000" pitchFamily="49" charset="0"/>
              </a:rPr>
              <a:t>(</a:t>
            </a:r>
            <a:r>
              <a:rPr lang="en-US" sz="1600" dirty="0" err="1">
                <a:latin typeface="Cascadia Code" panose="00000509000000000000" pitchFamily="49" charset="0"/>
              </a:rPr>
              <a:t>cssString</a:t>
            </a:r>
            <a:r>
              <a:rPr lang="en-US" sz="1600" dirty="0">
                <a:latin typeface="Cascadia Code" panose="00000509000000000000" pitchFamily="49" charset="0"/>
              </a:rPr>
              <a:t>);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// any CSS color, e.g., 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                        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// 'purple’, '#F32',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                        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// '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rgb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(255, 127, 64)',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                        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// '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hsl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(180, 50%, 25%)'</a:t>
            </a:r>
          </a:p>
          <a:p>
            <a:pPr marL="0" indent="0">
              <a:buNone/>
            </a:pPr>
            <a:r>
              <a:rPr lang="en-US" sz="1600" dirty="0" err="1">
                <a:latin typeface="Cascadia Code" panose="00000509000000000000" pitchFamily="49" charset="0"/>
              </a:rPr>
              <a:t>material.color.set</a:t>
            </a:r>
            <a:r>
              <a:rPr lang="en-US" sz="1600" dirty="0">
                <a:latin typeface="Cascadia Code" panose="00000509000000000000" pitchFamily="49" charset="0"/>
              </a:rPr>
              <a:t>(</a:t>
            </a:r>
            <a:r>
              <a:rPr lang="en-US" sz="1600" dirty="0" err="1">
                <a:latin typeface="Cascadia Code" panose="00000509000000000000" pitchFamily="49" charset="0"/>
              </a:rPr>
              <a:t>someColor</a:t>
            </a:r>
            <a:r>
              <a:rPr lang="en-US" sz="1600" dirty="0">
                <a:latin typeface="Cascadia Code" panose="00000509000000000000" pitchFamily="49" charset="0"/>
              </a:rPr>
              <a:t>);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// some other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THREE.Color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Cascadia Code" panose="00000509000000000000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latin typeface="Cascadia Code" panose="00000509000000000000" pitchFamily="49" charset="0"/>
              </a:rPr>
              <a:t>material.color.setHSL</a:t>
            </a:r>
            <a:r>
              <a:rPr lang="en-US" sz="1600" dirty="0">
                <a:latin typeface="Cascadia Code" panose="00000509000000000000" pitchFamily="49" charset="0"/>
              </a:rPr>
              <a:t>(h, s, l);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// where h, s, and l are 0 to 1</a:t>
            </a:r>
          </a:p>
          <a:p>
            <a:pPr marL="0" indent="0">
              <a:buNone/>
            </a:pPr>
            <a:r>
              <a:rPr lang="en-US" sz="1600" dirty="0" err="1">
                <a:latin typeface="Cascadia Code" panose="00000509000000000000" pitchFamily="49" charset="0"/>
              </a:rPr>
              <a:t>material.color.setRGB</a:t>
            </a:r>
            <a:r>
              <a:rPr lang="en-US" sz="1600" dirty="0">
                <a:latin typeface="Cascadia Code" panose="00000509000000000000" pitchFamily="49" charset="0"/>
              </a:rPr>
              <a:t>(r, g, b);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// where r, g, and b are 0 to 1</a:t>
            </a:r>
            <a:endParaRPr lang="pt-BR" sz="1400" dirty="0">
              <a:solidFill>
                <a:schemeClr val="bg1">
                  <a:lumMod val="50000"/>
                </a:schemeClr>
              </a:solidFill>
              <a:latin typeface="Cascadia Code" panose="00000509000000000000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600D99-521F-422A-AFC0-69119D363D7F}"/>
              </a:ext>
            </a:extLst>
          </p:cNvPr>
          <p:cNvSpPr/>
          <p:nvPr/>
        </p:nvSpPr>
        <p:spPr>
          <a:xfrm>
            <a:off x="4157421" y="6141216"/>
            <a:ext cx="23150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 names</a:t>
            </a:r>
            <a:endParaRPr lang="en-US" sz="1600" b="1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</p:txBody>
      </p:sp>
      <p:pic>
        <p:nvPicPr>
          <p:cNvPr id="10" name="Picture 12" descr="Resultado de imagem para website icon">
            <a:extLst>
              <a:ext uri="{FF2B5EF4-FFF2-40B4-BE49-F238E27FC236}">
                <a16:creationId xmlns:a16="http://schemas.microsoft.com/office/drawing/2014/main" id="{574FF7FA-22D2-477F-844E-5A0938226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837" y="6196222"/>
            <a:ext cx="228543" cy="22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970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5859" y="0"/>
            <a:ext cx="7496642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182880" rtlCol="0" anchor="ctr"/>
          <a:lstStyle/>
          <a:p>
            <a:r>
              <a:rPr lang="en-US" sz="4800" dirty="0" err="1">
                <a:solidFill>
                  <a:schemeClr val="tx1"/>
                </a:solidFill>
                <a:latin typeface="Porto Sans Light" panose="00000400000000000000" pitchFamily="50" charset="0"/>
              </a:rPr>
              <a:t>Introdução</a:t>
            </a:r>
            <a:endParaRPr lang="en-US" dirty="0">
              <a:solidFill>
                <a:schemeClr val="tx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F49763-B1B4-4A29-A536-6EB071EC4BFE}"/>
              </a:ext>
            </a:extLst>
          </p:cNvPr>
          <p:cNvSpPr/>
          <p:nvPr/>
        </p:nvSpPr>
        <p:spPr>
          <a:xfrm>
            <a:off x="-33659" y="2651126"/>
            <a:ext cx="6325603" cy="147796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182880" rtlCol="0" anchor="ctr"/>
          <a:lstStyle/>
          <a:p>
            <a:r>
              <a:rPr lang="en-US" sz="4800" dirty="0" err="1">
                <a:solidFill>
                  <a:schemeClr val="bg1"/>
                </a:solidFill>
                <a:latin typeface="Porto Sans Light" panose="00000400000000000000" pitchFamily="50" charset="0"/>
              </a:rPr>
              <a:t>Introdução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41E018-2B68-4336-AE64-D76A5B9D4C7A}"/>
              </a:ext>
            </a:extLst>
          </p:cNvPr>
          <p:cNvSpPr/>
          <p:nvPr/>
        </p:nvSpPr>
        <p:spPr>
          <a:xfrm>
            <a:off x="11196806" y="6171995"/>
            <a:ext cx="601126" cy="276999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/>
            <a:r>
              <a:rPr lang="pt-BR" sz="1200" dirty="0">
                <a:latin typeface="Porto Sans Light" panose="00000400000000000000" pitchFamily="50" charset="0"/>
              </a:rPr>
              <a:t>Imagem</a:t>
            </a:r>
            <a:r>
              <a:rPr lang="pt-BR" sz="8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</a:rPr>
              <a:t> </a:t>
            </a:r>
            <a:r>
              <a:rPr lang="pt-BR" sz="1200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pt-BR" sz="1200" u="sng" baseline="300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</a:endParaRPr>
          </a:p>
        </p:txBody>
      </p:sp>
      <p:pic>
        <p:nvPicPr>
          <p:cNvPr id="2052" name="Picture 4" descr="Resultado de imagem para threejs gif">
            <a:extLst>
              <a:ext uri="{FF2B5EF4-FFF2-40B4-BE49-F238E27FC236}">
                <a16:creationId xmlns:a16="http://schemas.microsoft.com/office/drawing/2014/main" id="{5A5B5609-8CBA-449D-8CC7-7F752DC755D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2062162"/>
            <a:ext cx="38100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693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BF1FBF8-49EB-4E32-B991-13A59E939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109" y="365125"/>
            <a:ext cx="7807823" cy="6123598"/>
          </a:xfrm>
        </p:spPr>
        <p:txBody>
          <a:bodyPr lIns="0" rIns="0" anchor="ctr" anchorCtr="0">
            <a:normAutofit/>
          </a:bodyPr>
          <a:lstStyle/>
          <a:p>
            <a:pPr marL="0" indent="0" algn="ctr">
              <a:buNone/>
            </a:pPr>
            <a:r>
              <a:rPr lang="en-US" sz="3200" b="1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MeshBasicMaterial</a:t>
            </a:r>
            <a:r>
              <a:rPr lang="en-US" sz="3200" b="1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(*)</a:t>
            </a:r>
            <a:r>
              <a:rPr lang="en-US" sz="3200" b="1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sz="3200" b="1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 marL="0" indent="0" algn="ctr">
              <a:buNone/>
            </a:pPr>
            <a:r>
              <a:rPr lang="en-US" sz="3200" b="1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MeshLambertMaterial</a:t>
            </a:r>
            <a:r>
              <a:rPr lang="en-US" sz="3200" b="1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 </a:t>
            </a:r>
          </a:p>
          <a:p>
            <a:pPr marL="0" indent="0" algn="ctr">
              <a:buNone/>
            </a:pPr>
            <a:r>
              <a:rPr lang="en-US" sz="3200" b="1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MeshPhongMaterial</a:t>
            </a:r>
            <a:r>
              <a:rPr lang="en-US" sz="3200" b="1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 </a:t>
            </a:r>
          </a:p>
          <a:p>
            <a:pPr marL="0" indent="0" algn="ctr">
              <a:buNone/>
            </a:pPr>
            <a:r>
              <a:rPr lang="en-US" sz="3200" b="1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MeshStandardMaterial</a:t>
            </a:r>
            <a:r>
              <a:rPr lang="en-US" sz="3200" b="1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 </a:t>
            </a:r>
          </a:p>
          <a:p>
            <a:pPr marL="0" indent="0" algn="ctr">
              <a:buNone/>
            </a:pPr>
            <a:r>
              <a:rPr lang="en-US" sz="3200" b="1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MeshPhysicalMaterial</a:t>
            </a:r>
            <a:endParaRPr lang="en-US" sz="3200" b="1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 marL="0" indent="0" algn="ctr">
              <a:buNone/>
            </a:pPr>
            <a:endParaRPr lang="en-US" sz="3200" b="1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 marL="0" indent="0" algn="ctr">
              <a:buNone/>
            </a:pPr>
            <a:endParaRPr lang="pt-BR" sz="3200" b="1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>
                <a:solidFill>
                  <a:schemeClr val="bg1"/>
                </a:solidFill>
                <a:latin typeface="Porto Sans Light" panose="00000400000000000000" pitchFamily="50" charset="0"/>
              </a:rPr>
              <a:t>Material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57AB13-6A9D-4407-BCBB-24D9B336038C}"/>
              </a:ext>
            </a:extLst>
          </p:cNvPr>
          <p:cNvSpPr/>
          <p:nvPr/>
        </p:nvSpPr>
        <p:spPr>
          <a:xfrm>
            <a:off x="394068" y="6157810"/>
            <a:ext cx="2829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Porto Sans Light" panose="00000400000000000000" pitchFamily="50" charset="0"/>
              </a:rPr>
              <a:t>\4-material [1]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28AA92-A8E6-4EB4-A2F1-BCC48B7F504C}"/>
              </a:ext>
            </a:extLst>
          </p:cNvPr>
          <p:cNvGrpSpPr/>
          <p:nvPr/>
        </p:nvGrpSpPr>
        <p:grpSpPr>
          <a:xfrm>
            <a:off x="5023152" y="1175681"/>
            <a:ext cx="5741735" cy="3317631"/>
            <a:chOff x="5021600" y="1770184"/>
            <a:chExt cx="5741735" cy="331763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9C2780F-C4EB-4131-BEA8-AF93044B1CD1}"/>
                </a:ext>
              </a:extLst>
            </p:cNvPr>
            <p:cNvSpPr/>
            <p:nvPr/>
          </p:nvSpPr>
          <p:spPr>
            <a:xfrm>
              <a:off x="9924964" y="4810816"/>
              <a:ext cx="838371" cy="276999"/>
            </a:xfrm>
            <a:prstGeom prst="rect">
              <a:avLst/>
            </a:prstGeom>
          </p:spPr>
          <p:txBody>
            <a:bodyPr wrap="none" lIns="0" rIns="0">
              <a:spAutoFit/>
            </a:bodyPr>
            <a:lstStyle/>
            <a:p>
              <a:pPr algn="r"/>
              <a:r>
                <a:rPr lang="pt-BR" sz="1200" u="sng" dirty="0">
                  <a:uFill>
                    <a:solidFill>
                      <a:schemeClr val="bg1"/>
                    </a:solidFill>
                  </a:uFill>
                  <a:latin typeface="Porto Sans Light" panose="00000400000000000000" pitchFamily="50" charset="0"/>
                </a:rPr>
                <a:t>+ REALISTICO</a:t>
              </a:r>
              <a:endParaRPr lang="pt-BR" sz="1200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BA5B5FD-4854-4F19-BDFE-836F015036BF}"/>
                </a:ext>
              </a:extLst>
            </p:cNvPr>
            <p:cNvGrpSpPr/>
            <p:nvPr/>
          </p:nvGrpSpPr>
          <p:grpSpPr>
            <a:xfrm>
              <a:off x="5021600" y="1770184"/>
              <a:ext cx="5741735" cy="3311789"/>
              <a:chOff x="5021600" y="1770184"/>
              <a:chExt cx="5741735" cy="3311789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62BB5A2-F1F7-4044-B822-36E703C3F2F9}"/>
                  </a:ext>
                </a:extLst>
              </p:cNvPr>
              <p:cNvCxnSpPr/>
              <p:nvPr/>
            </p:nvCxnSpPr>
            <p:spPr>
              <a:xfrm>
                <a:off x="10344150" y="2195512"/>
                <a:ext cx="0" cy="24669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26AD15E-720F-41E3-BE43-002FB83A32D0}"/>
                  </a:ext>
                </a:extLst>
              </p:cNvPr>
              <p:cNvCxnSpPr/>
              <p:nvPr/>
            </p:nvCxnSpPr>
            <p:spPr>
              <a:xfrm>
                <a:off x="5314950" y="2195512"/>
                <a:ext cx="0" cy="24669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F0FFEAB-640B-4672-A54A-ED735723F217}"/>
                  </a:ext>
                </a:extLst>
              </p:cNvPr>
              <p:cNvSpPr/>
              <p:nvPr/>
            </p:nvSpPr>
            <p:spPr>
              <a:xfrm>
                <a:off x="9924964" y="1770184"/>
                <a:ext cx="838371" cy="276999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 algn="r"/>
                <a:r>
                  <a:rPr lang="pt-BR" sz="1200" u="sng" dirty="0">
                    <a:uFill>
                      <a:solidFill>
                        <a:schemeClr val="bg1"/>
                      </a:solidFill>
                    </a:uFill>
                    <a:latin typeface="Porto Sans Light" panose="00000400000000000000" pitchFamily="50" charset="0"/>
                  </a:rPr>
                  <a:t>- REALISTICO</a:t>
                </a:r>
                <a:endParaRPr lang="pt-BR" sz="1200" u="sng" baseline="30000" dirty="0">
                  <a:uFill>
                    <a:solidFill>
                      <a:schemeClr val="bg1"/>
                    </a:solidFill>
                  </a:uFill>
                  <a:latin typeface="Porto Sans Light" panose="00000400000000000000" pitchFamily="50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259642E-C49C-4F4A-ACC4-E456678EE71F}"/>
                  </a:ext>
                </a:extLst>
              </p:cNvPr>
              <p:cNvSpPr/>
              <p:nvPr/>
            </p:nvSpPr>
            <p:spPr>
              <a:xfrm>
                <a:off x="5021600" y="1770184"/>
                <a:ext cx="586700" cy="276999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 algn="r"/>
                <a:r>
                  <a:rPr lang="pt-BR" sz="1200" u="sng" dirty="0">
                    <a:uFill>
                      <a:solidFill>
                        <a:schemeClr val="bg1"/>
                      </a:solidFill>
                    </a:uFill>
                    <a:latin typeface="Porto Sans Light" panose="00000400000000000000" pitchFamily="50" charset="0"/>
                  </a:rPr>
                  <a:t>+ RAPIDO</a:t>
                </a:r>
                <a:endParaRPr lang="pt-BR" sz="1200" u="sng" baseline="30000" dirty="0">
                  <a:uFill>
                    <a:solidFill>
                      <a:schemeClr val="bg1"/>
                    </a:solidFill>
                  </a:uFill>
                  <a:latin typeface="Porto Sans Light" panose="00000400000000000000" pitchFamily="50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BFDA45F-70B1-4095-858E-F75899B051CD}"/>
                  </a:ext>
                </a:extLst>
              </p:cNvPr>
              <p:cNvSpPr/>
              <p:nvPr/>
            </p:nvSpPr>
            <p:spPr>
              <a:xfrm>
                <a:off x="5021600" y="4804974"/>
                <a:ext cx="586700" cy="276999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 algn="r"/>
                <a:r>
                  <a:rPr lang="pt-BR" sz="1200" u="sng" dirty="0">
                    <a:uFill>
                      <a:solidFill>
                        <a:schemeClr val="bg1"/>
                      </a:solidFill>
                    </a:uFill>
                    <a:latin typeface="Porto Sans Light" panose="00000400000000000000" pitchFamily="50" charset="0"/>
                  </a:rPr>
                  <a:t>- RAPIDO</a:t>
                </a:r>
                <a:endParaRPr lang="pt-BR" sz="1200" u="sng" baseline="30000" dirty="0">
                  <a:uFill>
                    <a:solidFill>
                      <a:schemeClr val="bg1"/>
                    </a:solidFill>
                  </a:uFill>
                  <a:latin typeface="Porto Sans Light" panose="00000400000000000000" pitchFamily="50" charset="0"/>
                </a:endParaRPr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03624-A4C0-4D4A-9D8B-AB6879DDF8EA}"/>
              </a:ext>
            </a:extLst>
          </p:cNvPr>
          <p:cNvSpPr/>
          <p:nvPr/>
        </p:nvSpPr>
        <p:spPr>
          <a:xfrm>
            <a:off x="10326374" y="6171995"/>
            <a:ext cx="1471558" cy="276999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/>
            <a:r>
              <a:rPr lang="pt-BR" sz="1200" baseline="30000" dirty="0">
                <a:latin typeface="Porto Sans Light" panose="00000400000000000000" pitchFamily="50" charset="0"/>
              </a:rPr>
              <a:t>(*)</a:t>
            </a:r>
            <a:r>
              <a:rPr lang="pt-BR" sz="1200" dirty="0">
                <a:latin typeface="Porto Sans Light" panose="00000400000000000000" pitchFamily="50" charset="0"/>
              </a:rPr>
              <a:t> Não é afetado pela luz.</a:t>
            </a:r>
            <a:endParaRPr lang="pt-BR" sz="1200" u="sng" baseline="300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4821D1-D3C8-4452-8B0C-20E06811C516}"/>
              </a:ext>
            </a:extLst>
          </p:cNvPr>
          <p:cNvSpPr/>
          <p:nvPr/>
        </p:nvSpPr>
        <p:spPr>
          <a:xfrm>
            <a:off x="4157421" y="6141216"/>
            <a:ext cx="23150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Material Feature Table</a:t>
            </a:r>
            <a:endParaRPr lang="en-US" sz="1600" b="1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</p:txBody>
      </p:sp>
      <p:pic>
        <p:nvPicPr>
          <p:cNvPr id="22" name="Picture 12" descr="Resultado de imagem para website icon">
            <a:extLst>
              <a:ext uri="{FF2B5EF4-FFF2-40B4-BE49-F238E27FC236}">
                <a16:creationId xmlns:a16="http://schemas.microsoft.com/office/drawing/2014/main" id="{9424C3EE-8FF7-48A1-B36B-DC57C6228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837" y="6196222"/>
            <a:ext cx="228543" cy="22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B600817-3C67-40E1-A1F7-8C2BD8BE244E}"/>
              </a:ext>
            </a:extLst>
          </p:cNvPr>
          <p:cNvSpPr/>
          <p:nvPr/>
        </p:nvSpPr>
        <p:spPr>
          <a:xfrm>
            <a:off x="3840034" y="5007390"/>
            <a:ext cx="83519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Outros </a:t>
            </a:r>
            <a:r>
              <a:rPr lang="en-US" sz="2000" u="sng" dirty="0" err="1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materiais</a:t>
            </a:r>
            <a:r>
              <a:rPr lang="en-US" sz="20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 (</a:t>
            </a:r>
            <a:r>
              <a:rPr lang="en-US" sz="2000" u="sng" dirty="0" err="1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especiais</a:t>
            </a:r>
            <a:r>
              <a:rPr lang="en-US" sz="20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): </a:t>
            </a:r>
          </a:p>
          <a:p>
            <a:r>
              <a:rPr lang="en-US" sz="2000" b="1" u="sng" dirty="0" err="1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MeshNormalMaterial</a:t>
            </a:r>
            <a:r>
              <a:rPr lang="en-US" sz="20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, </a:t>
            </a:r>
            <a:r>
              <a:rPr lang="en-US" sz="2000" u="sng" dirty="0" err="1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MeshDepthMaterial</a:t>
            </a:r>
            <a:r>
              <a:rPr lang="en-US" sz="20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 e </a:t>
            </a:r>
            <a:r>
              <a:rPr lang="en-US" sz="2000" u="sng" dirty="0" err="1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ShadowMaterial</a:t>
            </a:r>
            <a:r>
              <a:rPr lang="en-US" sz="20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1686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BF1FBF8-49EB-4E32-B991-13A59E9394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78065" y="1367185"/>
                <a:ext cx="7807823" cy="4123629"/>
              </a:xfrm>
            </p:spPr>
            <p:txBody>
              <a:bodyPr lIns="0" rIns="0" anchor="t" anchorCtr="0"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3200" b="1" dirty="0">
                    <a:uFill>
                      <a:solidFill>
                        <a:schemeClr val="bg1"/>
                      </a:solidFill>
                    </a:uFill>
                    <a:latin typeface="Porto Sans Light" panose="00000400000000000000" pitchFamily="50" charset="0"/>
                    <a:ea typeface="+mj-ea"/>
                    <a:cs typeface="+mj-cs"/>
                  </a:rPr>
                  <a:t>UV Mapping </a:t>
                </a:r>
                <a:r>
                  <a:rPr lang="en-US" sz="3200" dirty="0" err="1">
                    <a:uFill>
                      <a:solidFill>
                        <a:schemeClr val="bg1"/>
                      </a:solidFill>
                    </a:uFill>
                    <a:latin typeface="Porto Sans Light" panose="00000400000000000000" pitchFamily="50" charset="0"/>
                    <a:ea typeface="+mj-ea"/>
                    <a:cs typeface="+mj-cs"/>
                  </a:rPr>
                  <a:t>mapeia</a:t>
                </a:r>
                <a:r>
                  <a:rPr lang="en-US" sz="3200" dirty="0">
                    <a:uFill>
                      <a:solidFill>
                        <a:schemeClr val="bg1"/>
                      </a:solidFill>
                    </a:uFill>
                    <a:latin typeface="Porto Sans Light" panose="00000400000000000000" pitchFamily="50" charset="0"/>
                    <a:ea typeface="+mj-ea"/>
                    <a:cs typeface="+mj-cs"/>
                  </a:rPr>
                  <a:t> </a:t>
                </a:r>
                <a:r>
                  <a:rPr lang="en-US" sz="3200" dirty="0" err="1">
                    <a:uFill>
                      <a:solidFill>
                        <a:schemeClr val="bg1"/>
                      </a:solidFill>
                    </a:uFill>
                    <a:latin typeface="Porto Sans Light" panose="00000400000000000000" pitchFamily="50" charset="0"/>
                    <a:ea typeface="+mj-ea"/>
                    <a:cs typeface="+mj-cs"/>
                  </a:rPr>
                  <a:t>mapas</a:t>
                </a:r>
                <a:r>
                  <a:rPr lang="en-US" sz="3200" dirty="0">
                    <a:uFill>
                      <a:solidFill>
                        <a:schemeClr val="bg1"/>
                      </a:solidFill>
                    </a:uFill>
                    <a:latin typeface="Porto Sans Light" panose="00000400000000000000" pitchFamily="50" charset="0"/>
                    <a:ea typeface="+mj-ea"/>
                    <a:cs typeface="+mj-cs"/>
                  </a:rPr>
                  <a:t> de </a:t>
                </a:r>
                <a:r>
                  <a:rPr lang="en-US" sz="3200" dirty="0" err="1">
                    <a:uFill>
                      <a:solidFill>
                        <a:schemeClr val="bg1"/>
                      </a:solidFill>
                    </a:uFill>
                    <a:latin typeface="Porto Sans Light" panose="00000400000000000000" pitchFamily="50" charset="0"/>
                    <a:ea typeface="+mj-ea"/>
                    <a:cs typeface="+mj-cs"/>
                  </a:rPr>
                  <a:t>coordenadas</a:t>
                </a:r>
                <a:r>
                  <a:rPr lang="en-US" sz="3200" dirty="0">
                    <a:uFill>
                      <a:solidFill>
                        <a:schemeClr val="bg1"/>
                      </a:solidFill>
                    </a:uFill>
                    <a:latin typeface="Porto Sans Light" panose="00000400000000000000" pitchFamily="50" charset="0"/>
                    <a:ea typeface="+mj-ea"/>
                    <a:cs typeface="+mj-cs"/>
                  </a:rPr>
                  <a:t> 2D (u, v) coordinates </a:t>
                </a:r>
                <a:r>
                  <a:rPr lang="en-US" sz="3200" dirty="0" err="1">
                    <a:uFill>
                      <a:solidFill>
                        <a:schemeClr val="bg1"/>
                      </a:solidFill>
                    </a:uFill>
                    <a:latin typeface="Porto Sans Light" panose="00000400000000000000" pitchFamily="50" charset="0"/>
                    <a:ea typeface="+mj-ea"/>
                    <a:cs typeface="+mj-cs"/>
                  </a:rPr>
                  <a:t>em</a:t>
                </a:r>
                <a:r>
                  <a:rPr lang="en-US" sz="3200" dirty="0">
                    <a:uFill>
                      <a:solidFill>
                        <a:schemeClr val="bg1"/>
                      </a:solidFill>
                    </a:uFill>
                    <a:latin typeface="Porto Sans Light" panose="00000400000000000000" pitchFamily="50" charset="0"/>
                    <a:ea typeface="+mj-ea"/>
                    <a:cs typeface="+mj-cs"/>
                  </a:rPr>
                  <a:t> </a:t>
                </a:r>
                <a:r>
                  <a:rPr lang="en-US" sz="3200" dirty="0" err="1">
                    <a:uFill>
                      <a:solidFill>
                        <a:schemeClr val="bg1"/>
                      </a:solidFill>
                    </a:uFill>
                    <a:latin typeface="Porto Sans Light" panose="00000400000000000000" pitchFamily="50" charset="0"/>
                    <a:ea typeface="+mj-ea"/>
                    <a:cs typeface="+mj-cs"/>
                  </a:rPr>
                  <a:t>coordenadas</a:t>
                </a:r>
                <a:r>
                  <a:rPr lang="en-US" sz="3200" dirty="0">
                    <a:uFill>
                      <a:solidFill>
                        <a:schemeClr val="bg1"/>
                      </a:solidFill>
                    </a:uFill>
                    <a:latin typeface="Porto Sans Light" panose="00000400000000000000" pitchFamily="50" charset="0"/>
                    <a:ea typeface="+mj-ea"/>
                    <a:cs typeface="+mj-cs"/>
                  </a:rPr>
                  <a:t> 3D (x, y, z) :</a:t>
                </a:r>
              </a:p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uFill>
                            <a:solidFill>
                              <a:schemeClr val="bg1"/>
                            </a:solidFill>
                          </a:u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(</m:t>
                      </m:r>
                      <m:r>
                        <a:rPr lang="en-US" sz="3200" b="0" i="1" dirty="0" err="1" smtClean="0">
                          <a:uFill>
                            <a:solidFill>
                              <a:schemeClr val="bg1"/>
                            </a:solidFill>
                          </a:u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𝑢</m:t>
                      </m:r>
                      <m:r>
                        <a:rPr lang="en-US" sz="3200" b="0" i="1" dirty="0" err="1">
                          <a:uFill>
                            <a:solidFill>
                              <a:schemeClr val="bg1"/>
                            </a:solidFill>
                          </a:u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lang="en-US" sz="3200" b="0" i="1" dirty="0" err="1">
                          <a:uFill>
                            <a:solidFill>
                              <a:schemeClr val="bg1"/>
                            </a:solidFill>
                          </a:u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𝑣</m:t>
                      </m:r>
                      <m:r>
                        <a:rPr lang="en-US" sz="3200" b="0" i="1" dirty="0">
                          <a:uFill>
                            <a:solidFill>
                              <a:schemeClr val="bg1"/>
                            </a:solidFill>
                          </a:u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)⟶(</m:t>
                      </m:r>
                      <m:r>
                        <a:rPr lang="en-US" sz="3200" b="0" i="1" dirty="0" err="1">
                          <a:uFill>
                            <a:solidFill>
                              <a:schemeClr val="bg1"/>
                            </a:solidFill>
                          </a:u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𝑥</m:t>
                      </m:r>
                      <m:r>
                        <a:rPr lang="en-US" sz="3200" b="0" i="1" dirty="0" err="1">
                          <a:uFill>
                            <a:solidFill>
                              <a:schemeClr val="bg1"/>
                            </a:solidFill>
                          </a:u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lang="en-US" sz="3200" b="0" i="1" dirty="0" err="1">
                          <a:uFill>
                            <a:solidFill>
                              <a:schemeClr val="bg1"/>
                            </a:solidFill>
                          </a:u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𝑦</m:t>
                      </m:r>
                      <m:r>
                        <a:rPr lang="en-US" sz="3200" b="0" i="1" dirty="0" err="1">
                          <a:uFill>
                            <a:solidFill>
                              <a:schemeClr val="bg1"/>
                            </a:solidFill>
                          </a:u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</m:t>
                      </m:r>
                      <m:r>
                        <a:rPr lang="en-US" sz="3200" b="0" i="1" dirty="0" err="1">
                          <a:uFill>
                            <a:solidFill>
                              <a:schemeClr val="bg1"/>
                            </a:solidFill>
                          </a:u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𝑧</m:t>
                      </m:r>
                      <m:r>
                        <a:rPr lang="en-US" sz="3200" b="0" i="1" dirty="0">
                          <a:uFill>
                            <a:solidFill>
                              <a:schemeClr val="bg1"/>
                            </a:solidFill>
                          </a:u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)</m:t>
                      </m:r>
                    </m:oMath>
                  </m:oMathPara>
                </a14:m>
                <a:endParaRPr lang="en-US" sz="3200" i="1" dirty="0">
                  <a:uFill>
                    <a:solidFill>
                      <a:schemeClr val="bg1"/>
                    </a:solidFill>
                  </a:uFill>
                  <a:latin typeface="Porto Sans Light" panose="00000400000000000000" pitchFamily="50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BF1FBF8-49EB-4E32-B991-13A59E9394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78065" y="1367185"/>
                <a:ext cx="7807823" cy="4123629"/>
              </a:xfrm>
              <a:blipFill>
                <a:blip r:embed="rId3"/>
                <a:stretch>
                  <a:fillRect l="-2654" t="-3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 err="1">
                <a:solidFill>
                  <a:schemeClr val="bg1"/>
                </a:solidFill>
                <a:latin typeface="Porto Sans Light" panose="00000400000000000000" pitchFamily="50" charset="0"/>
              </a:rPr>
              <a:t>Texturas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57AB13-6A9D-4407-BCBB-24D9B336038C}"/>
              </a:ext>
            </a:extLst>
          </p:cNvPr>
          <p:cNvSpPr/>
          <p:nvPr/>
        </p:nvSpPr>
        <p:spPr>
          <a:xfrm>
            <a:off x="394068" y="6157810"/>
            <a:ext cx="2829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Porto Sans Light" panose="00000400000000000000" pitchFamily="50" charset="0"/>
              </a:rPr>
              <a:t>\4-material [2-4]</a:t>
            </a: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D22F1084-8685-47CE-8BD6-B52F3BB29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14" y="3459228"/>
            <a:ext cx="5673524" cy="19395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495C96-F14B-4747-BC87-74962EDD8DA4}"/>
              </a:ext>
            </a:extLst>
          </p:cNvPr>
          <p:cNvSpPr/>
          <p:nvPr/>
        </p:nvSpPr>
        <p:spPr>
          <a:xfrm>
            <a:off x="11196806" y="6171995"/>
            <a:ext cx="601126" cy="276999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/>
            <a:r>
              <a:rPr lang="pt-BR" sz="1200" dirty="0">
                <a:latin typeface="Porto Sans Light" panose="00000400000000000000" pitchFamily="50" charset="0"/>
              </a:rPr>
              <a:t>Imagem</a:t>
            </a:r>
            <a:r>
              <a:rPr lang="pt-BR" sz="8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pt-BR" sz="1200" u="sng" baseline="300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7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5859" y="0"/>
            <a:ext cx="7496642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182880" rtlCol="0" anchor="ctr"/>
          <a:lstStyle/>
          <a:p>
            <a:r>
              <a:rPr lang="en-US" sz="4800" dirty="0">
                <a:solidFill>
                  <a:schemeClr val="tx1"/>
                </a:solidFill>
                <a:latin typeface="Porto Sans Light" panose="00000400000000000000" pitchFamily="50" charset="0"/>
              </a:rPr>
              <a:t>Luz</a:t>
            </a:r>
            <a:endParaRPr lang="en-US" dirty="0">
              <a:solidFill>
                <a:schemeClr val="tx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F49763-B1B4-4A29-A536-6EB071EC4BFE}"/>
              </a:ext>
            </a:extLst>
          </p:cNvPr>
          <p:cNvSpPr/>
          <p:nvPr/>
        </p:nvSpPr>
        <p:spPr>
          <a:xfrm>
            <a:off x="-33659" y="2651126"/>
            <a:ext cx="6325603" cy="147796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182880" rtlCol="0" anchor="ctr"/>
          <a:lstStyle/>
          <a:p>
            <a:r>
              <a:rPr lang="en-US" sz="4800" dirty="0">
                <a:solidFill>
                  <a:schemeClr val="bg1"/>
                </a:solidFill>
                <a:latin typeface="Porto Sans Light" panose="00000400000000000000" pitchFamily="50" charset="0"/>
              </a:rPr>
              <a:t>Luz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E0B87F-F24E-4B18-BA34-3F9CB5691F94}"/>
              </a:ext>
            </a:extLst>
          </p:cNvPr>
          <p:cNvSpPr/>
          <p:nvPr/>
        </p:nvSpPr>
        <p:spPr>
          <a:xfrm>
            <a:off x="11196806" y="6171995"/>
            <a:ext cx="601126" cy="276999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/>
            <a:r>
              <a:rPr lang="pt-BR" sz="1200" dirty="0">
                <a:latin typeface="Porto Sans Light" panose="00000400000000000000" pitchFamily="50" charset="0"/>
              </a:rPr>
              <a:t>Imagem</a:t>
            </a:r>
            <a:r>
              <a:rPr lang="pt-BR" sz="8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pt-BR" sz="1200" u="sng" baseline="300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</a:endParaRPr>
          </a:p>
        </p:txBody>
      </p:sp>
      <p:pic>
        <p:nvPicPr>
          <p:cNvPr id="12290" name="Picture 2" descr="Resultado de imagem para luz threejs">
            <a:extLst>
              <a:ext uri="{FF2B5EF4-FFF2-40B4-BE49-F238E27FC236}">
                <a16:creationId xmlns:a16="http://schemas.microsoft.com/office/drawing/2014/main" id="{C4EAFD27-7F6E-413F-8275-B1AB9A1B13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77200" y="0"/>
            <a:ext cx="4131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878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 err="1">
                <a:solidFill>
                  <a:schemeClr val="bg1"/>
                </a:solidFill>
                <a:latin typeface="Porto Sans Light" panose="00000400000000000000" pitchFamily="50" charset="0"/>
              </a:rPr>
              <a:t>Luzes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52A8BA-95EE-42F6-BF6E-3482FB9FE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109" y="365125"/>
            <a:ext cx="4738257" cy="6123598"/>
          </a:xfrm>
        </p:spPr>
        <p:txBody>
          <a:bodyPr lIns="0" rIns="0" anchor="ctr" anchorCtr="0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 err="1">
                <a:latin typeface="Porto Sans Light" panose="00000400000000000000" pitchFamily="50" charset="0"/>
              </a:rPr>
              <a:t>AmbientLight</a:t>
            </a:r>
            <a:endParaRPr lang="en-US" sz="2400" b="1" dirty="0">
              <a:latin typeface="Porto Sans Light" panose="00000400000000000000" pitchFamily="50" charset="0"/>
            </a:endParaRPr>
          </a:p>
          <a:p>
            <a:pPr marL="457200" lvl="1" indent="0">
              <a:buNone/>
            </a:pPr>
            <a:r>
              <a:rPr lang="pt-BR" sz="2000" dirty="0">
                <a:latin typeface="Porto Sans Light" panose="00000400000000000000" pitchFamily="50" charset="0"/>
              </a:rPr>
              <a:t>Luz que ilumina globalmente todos os objetos de forma igual.</a:t>
            </a:r>
            <a:endParaRPr lang="en-US" sz="2000" dirty="0">
              <a:latin typeface="Porto Sans Light" panose="00000400000000000000" pitchFamily="50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 err="1">
                <a:latin typeface="Porto Sans Light" panose="00000400000000000000" pitchFamily="50" charset="0"/>
              </a:rPr>
              <a:t>PointLight</a:t>
            </a:r>
            <a:endParaRPr lang="en-US" sz="2400" b="1" dirty="0">
              <a:latin typeface="Porto Sans Light" panose="00000400000000000000" pitchFamily="50" charset="0"/>
            </a:endParaRPr>
          </a:p>
          <a:p>
            <a:pPr marL="457200" lvl="1" indent="0">
              <a:buNone/>
            </a:pPr>
            <a:r>
              <a:rPr lang="pt-BR" sz="2000" dirty="0">
                <a:latin typeface="Porto Sans Light" panose="00000400000000000000" pitchFamily="50" charset="0"/>
              </a:rPr>
              <a:t>Luz emitida em todas as direções por um único ponto.</a:t>
            </a:r>
            <a:endParaRPr lang="en-US" sz="2000" dirty="0">
              <a:latin typeface="Porto Sans Light" panose="00000400000000000000" pitchFamily="50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 err="1">
                <a:latin typeface="Porto Sans Light" panose="00000400000000000000" pitchFamily="50" charset="0"/>
              </a:rPr>
              <a:t>DirectionalLight</a:t>
            </a:r>
            <a:endParaRPr lang="en-US" sz="2400" b="1" dirty="0">
              <a:latin typeface="Porto Sans Light" panose="00000400000000000000" pitchFamily="50" charset="0"/>
            </a:endParaRPr>
          </a:p>
          <a:p>
            <a:pPr marL="457200" lvl="1" indent="0">
              <a:buNone/>
            </a:pPr>
            <a:r>
              <a:rPr lang="pt-BR" sz="2000" dirty="0">
                <a:latin typeface="Porto Sans Light" panose="00000400000000000000" pitchFamily="50" charset="0"/>
              </a:rPr>
              <a:t>Luz emitida numa direção específica.</a:t>
            </a:r>
            <a:endParaRPr lang="en-US" sz="2000" dirty="0">
              <a:latin typeface="Porto Sans Light" panose="00000400000000000000" pitchFamily="50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 err="1">
                <a:latin typeface="Porto Sans Light" panose="00000400000000000000" pitchFamily="50" charset="0"/>
              </a:rPr>
              <a:t>SpotLight</a:t>
            </a:r>
            <a:endParaRPr lang="en-US" sz="2400" b="1" dirty="0">
              <a:latin typeface="Porto Sans Light" panose="00000400000000000000" pitchFamily="50" charset="0"/>
            </a:endParaRPr>
          </a:p>
          <a:p>
            <a:pPr marL="457200" lvl="1" indent="0">
              <a:buNone/>
            </a:pPr>
            <a:r>
              <a:rPr lang="pt-BR" sz="2000" dirty="0">
                <a:latin typeface="Porto Sans Light" panose="00000400000000000000" pitchFamily="50" charset="0"/>
              </a:rPr>
              <a:t>Luz emitida a partir de um único ponto numa direção ao longo de um cone.</a:t>
            </a:r>
            <a:endParaRPr lang="en-US" sz="2000" dirty="0">
              <a:latin typeface="Porto Sans Light" panose="00000400000000000000" pitchFamily="50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 err="1">
                <a:latin typeface="Porto Sans Light" panose="00000400000000000000" pitchFamily="50" charset="0"/>
              </a:rPr>
              <a:t>HemisphereLight</a:t>
            </a:r>
            <a:endParaRPr lang="en-US" sz="2400" b="1" dirty="0">
              <a:latin typeface="Porto Sans Light" panose="00000400000000000000" pitchFamily="50" charset="0"/>
            </a:endParaRPr>
          </a:p>
          <a:p>
            <a:pPr marL="457200" lvl="1" indent="0">
              <a:buNone/>
            </a:pPr>
            <a:r>
              <a:rPr lang="pt-BR" sz="2000" dirty="0">
                <a:latin typeface="Porto Sans Light" panose="00000400000000000000" pitchFamily="50" charset="0"/>
              </a:rPr>
              <a:t>Fonte de luz posicionada diretamente acima da cena, com a cor desbotando da cor do céu para a cor do solo.</a:t>
            </a:r>
            <a:endParaRPr lang="en-US" sz="2000" dirty="0">
              <a:latin typeface="Porto Sans Light" panose="00000400000000000000" pitchFamily="50" charset="0"/>
            </a:endParaRPr>
          </a:p>
        </p:txBody>
      </p:sp>
      <p:pic>
        <p:nvPicPr>
          <p:cNvPr id="8" name="Picture 7" descr="A picture containing gong&#10;&#10;Description automatically generated">
            <a:extLst>
              <a:ext uri="{FF2B5EF4-FFF2-40B4-BE49-F238E27FC236}">
                <a16:creationId xmlns:a16="http://schemas.microsoft.com/office/drawing/2014/main" id="{E3FF1042-B6B7-4A08-BB13-706C57FE9A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48"/>
          <a:stretch/>
        </p:blipFill>
        <p:spPr>
          <a:xfrm>
            <a:off x="9476186" y="662781"/>
            <a:ext cx="1563289" cy="2520034"/>
          </a:xfrm>
          <a:prstGeom prst="rect">
            <a:avLst/>
          </a:prstGeom>
        </p:spPr>
      </p:pic>
      <p:pic>
        <p:nvPicPr>
          <p:cNvPr id="10" name="Picture 9" descr="A picture containing gong&#10;&#10;Description automatically generated">
            <a:extLst>
              <a:ext uri="{FF2B5EF4-FFF2-40B4-BE49-F238E27FC236}">
                <a16:creationId xmlns:a16="http://schemas.microsoft.com/office/drawing/2014/main" id="{6F0AAC97-4145-495E-9357-4E724B0959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5"/>
          <a:stretch/>
        </p:blipFill>
        <p:spPr>
          <a:xfrm>
            <a:off x="9254839" y="3426924"/>
            <a:ext cx="2460994" cy="25200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5B6DE9-ECF7-47B2-AEAD-1C93E56BEA26}"/>
              </a:ext>
            </a:extLst>
          </p:cNvPr>
          <p:cNvSpPr/>
          <p:nvPr/>
        </p:nvSpPr>
        <p:spPr>
          <a:xfrm>
            <a:off x="11196806" y="6171995"/>
            <a:ext cx="601126" cy="276999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/>
            <a:r>
              <a:rPr lang="pt-BR" sz="1200" dirty="0">
                <a:latin typeface="Porto Sans Light" panose="00000400000000000000" pitchFamily="50" charset="0"/>
              </a:rPr>
              <a:t>Imagem</a:t>
            </a:r>
            <a:r>
              <a:rPr lang="pt-BR" sz="8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pt-BR" sz="1200" u="sng" baseline="300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35AB51-F757-4391-BAE6-208A9DAB3963}"/>
              </a:ext>
            </a:extLst>
          </p:cNvPr>
          <p:cNvSpPr/>
          <p:nvPr/>
        </p:nvSpPr>
        <p:spPr>
          <a:xfrm>
            <a:off x="394068" y="6157810"/>
            <a:ext cx="2829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Porto Sans Light" panose="00000400000000000000" pitchFamily="50" charset="0"/>
              </a:rPr>
              <a:t>\5-luz [1-2]</a:t>
            </a:r>
          </a:p>
        </p:txBody>
      </p:sp>
    </p:spTree>
    <p:extLst>
      <p:ext uri="{BB962C8B-B14F-4D97-AF65-F5344CB8AC3E}">
        <p14:creationId xmlns:p14="http://schemas.microsoft.com/office/powerpoint/2010/main" val="2521049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>
                <a:solidFill>
                  <a:schemeClr val="bg1"/>
                </a:solidFill>
                <a:latin typeface="Porto Sans Light" panose="00000400000000000000" pitchFamily="50" charset="0"/>
              </a:rPr>
              <a:t>Sombras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52A8BA-95EE-42F6-BF6E-3482FB9FE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109" y="365125"/>
            <a:ext cx="7647709" cy="6123598"/>
          </a:xfrm>
        </p:spPr>
        <p:txBody>
          <a:bodyPr lIns="0" rIns="0" anchor="ctr" anchorCtr="0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400" b="1" dirty="0">
                <a:latin typeface="Porto Sans Light" panose="00000400000000000000" pitchFamily="50" charset="0"/>
              </a:rPr>
              <a:t>Configurar o renderizador</a:t>
            </a:r>
          </a:p>
          <a:p>
            <a:pPr marL="457200" lvl="1" indent="0">
              <a:buNone/>
            </a:pPr>
            <a:r>
              <a:rPr lang="en-US" sz="1600" dirty="0" err="1">
                <a:latin typeface="Cascadia Code" panose="00000509000000000000" pitchFamily="49" charset="0"/>
              </a:rPr>
              <a:t>renderer.shadowMap.enabled</a:t>
            </a:r>
            <a:r>
              <a:rPr lang="en-US" sz="1600" dirty="0">
                <a:latin typeface="Cascadia Code" panose="00000509000000000000" pitchFamily="49" charset="0"/>
              </a:rPr>
              <a:t> = true;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//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melhorar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 a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qualidade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 das sombras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//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renderer.shadowMap.type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 = 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THREE.PCFSoftShadowMap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scadia Code" panose="00000509000000000000" pitchFamily="49" charset="0"/>
              </a:rPr>
              <a:t>;</a:t>
            </a:r>
          </a:p>
          <a:p>
            <a:pPr marL="457200" lvl="1" indent="0">
              <a:buNone/>
            </a:pPr>
            <a:endParaRPr lang="en-US" sz="1600" dirty="0">
              <a:latin typeface="Cascadia Code" panose="00000509000000000000" pitchFamily="49" charset="0"/>
            </a:endParaRPr>
          </a:p>
          <a:p>
            <a:r>
              <a:rPr lang="pt-BR" sz="2400" b="1" dirty="0">
                <a:latin typeface="Porto Sans Light" panose="00000400000000000000" pitchFamily="50" charset="0"/>
              </a:rPr>
              <a:t>Configurar os objetos</a:t>
            </a:r>
          </a:p>
          <a:p>
            <a:pPr marL="457200" lvl="1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object3d.castShadow = true;</a:t>
            </a:r>
          </a:p>
          <a:p>
            <a:pPr marL="457200" lvl="1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object3d.receiveShadow = false;</a:t>
            </a:r>
          </a:p>
          <a:p>
            <a:pPr marL="457200" lvl="1" indent="0">
              <a:buNone/>
            </a:pPr>
            <a:endParaRPr lang="en-US" sz="1600" dirty="0">
              <a:latin typeface="Cascadia Code" panose="00000509000000000000" pitchFamily="49" charset="0"/>
            </a:endParaRPr>
          </a:p>
          <a:p>
            <a:r>
              <a:rPr lang="pt-BR" sz="2400" b="1" dirty="0">
                <a:latin typeface="Porto Sans Light" panose="00000400000000000000" pitchFamily="50" charset="0"/>
              </a:rPr>
              <a:t>Configurar as luzes</a:t>
            </a:r>
          </a:p>
          <a:p>
            <a:pPr marL="457200" lvl="1" indent="0">
              <a:buNone/>
            </a:pPr>
            <a:r>
              <a:rPr lang="en-US" sz="1600" dirty="0" err="1">
                <a:latin typeface="Cascadia Code" panose="00000509000000000000" pitchFamily="49" charset="0"/>
              </a:rPr>
              <a:t>light.castShadow</a:t>
            </a:r>
            <a:r>
              <a:rPr lang="en-US" sz="1600" dirty="0">
                <a:latin typeface="Cascadia Code" panose="00000509000000000000" pitchFamily="49" charset="0"/>
              </a:rPr>
              <a:t> = true;</a:t>
            </a: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BC3A15-4CBD-4C52-8126-5EC5DFE1EFF6}"/>
              </a:ext>
            </a:extLst>
          </p:cNvPr>
          <p:cNvSpPr/>
          <p:nvPr/>
        </p:nvSpPr>
        <p:spPr>
          <a:xfrm>
            <a:off x="394068" y="6157810"/>
            <a:ext cx="2829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Porto Sans Light" panose="00000400000000000000" pitchFamily="50" charset="0"/>
              </a:rPr>
              <a:t>\5-luz [3]</a:t>
            </a:r>
          </a:p>
        </p:txBody>
      </p:sp>
    </p:spTree>
    <p:extLst>
      <p:ext uri="{BB962C8B-B14F-4D97-AF65-F5344CB8AC3E}">
        <p14:creationId xmlns:p14="http://schemas.microsoft.com/office/powerpoint/2010/main" val="1246782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5859" y="0"/>
            <a:ext cx="7496642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182880" rtlCol="0" anchor="ctr"/>
          <a:lstStyle/>
          <a:p>
            <a:r>
              <a:rPr lang="en-US" sz="4800" dirty="0" err="1">
                <a:solidFill>
                  <a:schemeClr val="tx1"/>
                </a:solidFill>
                <a:latin typeface="Porto Sans Light" panose="00000400000000000000" pitchFamily="50" charset="0"/>
              </a:rPr>
              <a:t>Animação</a:t>
            </a:r>
            <a:endParaRPr lang="en-US" dirty="0">
              <a:solidFill>
                <a:schemeClr val="tx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F49763-B1B4-4A29-A536-6EB071EC4BFE}"/>
              </a:ext>
            </a:extLst>
          </p:cNvPr>
          <p:cNvSpPr/>
          <p:nvPr/>
        </p:nvSpPr>
        <p:spPr>
          <a:xfrm>
            <a:off x="-33659" y="2651126"/>
            <a:ext cx="6325603" cy="147796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182880" rtlCol="0" anchor="ctr"/>
          <a:lstStyle/>
          <a:p>
            <a:r>
              <a:rPr lang="en-US" sz="4800" dirty="0" err="1">
                <a:solidFill>
                  <a:schemeClr val="bg1"/>
                </a:solidFill>
                <a:latin typeface="Porto Sans Light" panose="00000400000000000000" pitchFamily="50" charset="0"/>
              </a:rPr>
              <a:t>Animação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pic>
        <p:nvPicPr>
          <p:cNvPr id="10" name="Picture 2" descr="Resultado de imagem para three.js gif">
            <a:extLst>
              <a:ext uri="{FF2B5EF4-FFF2-40B4-BE49-F238E27FC236}">
                <a16:creationId xmlns:a16="http://schemas.microsoft.com/office/drawing/2014/main" id="{660E4F68-C63B-4788-B8ED-825CBDBE37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403" y="2333625"/>
            <a:ext cx="3371797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3B0C3CA-5096-4DD6-ADB9-01522214EFE1}"/>
              </a:ext>
            </a:extLst>
          </p:cNvPr>
          <p:cNvSpPr/>
          <p:nvPr/>
        </p:nvSpPr>
        <p:spPr>
          <a:xfrm>
            <a:off x="11196806" y="6171995"/>
            <a:ext cx="601126" cy="276999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/>
            <a:r>
              <a:rPr lang="pt-BR" sz="1200" dirty="0">
                <a:latin typeface="Porto Sans Light" panose="00000400000000000000" pitchFamily="50" charset="0"/>
              </a:rPr>
              <a:t>Imagem</a:t>
            </a:r>
            <a:r>
              <a:rPr lang="pt-BR" sz="8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</a:rPr>
              <a:t> </a:t>
            </a:r>
            <a:r>
              <a:rPr lang="pt-BR" sz="1200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pt-BR" sz="1200" u="sng" baseline="300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990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ascadia Code" panose="00000509000000000000" pitchFamily="49" charset="0"/>
              </a:rPr>
              <a:t>animate() {…}</a:t>
            </a:r>
            <a:br>
              <a:rPr lang="en-US" dirty="0"/>
            </a:b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8F2685-0135-4AFC-A9BE-63E12D9D2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109" y="365125"/>
            <a:ext cx="7807823" cy="6123598"/>
          </a:xfrm>
        </p:spPr>
        <p:txBody>
          <a:bodyPr lIns="0" rIns="0" anchor="ctr" anchorCtr="0"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function animate() {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</a:t>
            </a:r>
            <a:r>
              <a:rPr lang="en-US" sz="1600" dirty="0" err="1">
                <a:latin typeface="Cascadia Code" panose="00000509000000000000" pitchFamily="49" charset="0"/>
              </a:rPr>
              <a:t>requestAnimationFrame</a:t>
            </a:r>
            <a:r>
              <a:rPr lang="en-US" sz="1600" dirty="0">
                <a:latin typeface="Cascadia Code" panose="00000509000000000000" pitchFamily="49" charset="0"/>
              </a:rPr>
              <a:t>(animate);</a:t>
            </a:r>
          </a:p>
          <a:p>
            <a:pPr marL="0" indent="0">
              <a:buNone/>
            </a:pPr>
            <a:endParaRPr lang="en-US" sz="1600" dirty="0">
              <a:latin typeface="Cascadia Code" panose="00000509000000000000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</a:t>
            </a:r>
            <a:r>
              <a:rPr lang="en-US" sz="1600" dirty="0" err="1">
                <a:latin typeface="Cascadia Code" panose="00000509000000000000" pitchFamily="49" charset="0"/>
              </a:rPr>
              <a:t>mesh.rotation.x</a:t>
            </a:r>
            <a:r>
              <a:rPr lang="en-US" sz="1600" dirty="0">
                <a:latin typeface="Cascadia Code" panose="00000509000000000000" pitchFamily="49" charset="0"/>
              </a:rPr>
              <a:t> += 0.01;</a:t>
            </a:r>
          </a:p>
          <a:p>
            <a:pPr marL="0" indent="0">
              <a:buNone/>
            </a:pPr>
            <a:endParaRPr lang="en-US" sz="1600" dirty="0">
              <a:latin typeface="Cascadia Code" panose="00000509000000000000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    </a:t>
            </a:r>
            <a:r>
              <a:rPr lang="en-US" sz="1600" dirty="0" err="1">
                <a:latin typeface="Cascadia Code" panose="00000509000000000000" pitchFamily="49" charset="0"/>
              </a:rPr>
              <a:t>renderer.render</a:t>
            </a:r>
            <a:r>
              <a:rPr lang="en-US" sz="1600" dirty="0">
                <a:latin typeface="Cascadia Code" panose="00000509000000000000" pitchFamily="49" charset="0"/>
              </a:rPr>
              <a:t>(scene, camera);</a:t>
            </a:r>
          </a:p>
          <a:p>
            <a:pPr marL="0" indent="0">
              <a:buNone/>
            </a:pPr>
            <a:r>
              <a:rPr lang="en-US" sz="1600" dirty="0">
                <a:latin typeface="Cascadia Code" panose="00000509000000000000" pitchFamily="49" charset="0"/>
              </a:rPr>
              <a:t>}</a:t>
            </a:r>
            <a:endParaRPr lang="pt-BR" sz="1400" dirty="0">
              <a:solidFill>
                <a:schemeClr val="bg1">
                  <a:lumMod val="50000"/>
                </a:schemeClr>
              </a:solidFill>
              <a:latin typeface="Cascadia Code" panose="00000509000000000000" pitchFamily="49" charset="0"/>
            </a:endParaRPr>
          </a:p>
        </p:txBody>
      </p:sp>
      <p:sp>
        <p:nvSpPr>
          <p:cNvPr id="12" name="Callout: Bent Line with Accent Bar 11">
            <a:extLst>
              <a:ext uri="{FF2B5EF4-FFF2-40B4-BE49-F238E27FC236}">
                <a16:creationId xmlns:a16="http://schemas.microsoft.com/office/drawing/2014/main" id="{13B798D9-DDAC-4442-9225-0BD013ADBE0F}"/>
              </a:ext>
            </a:extLst>
          </p:cNvPr>
          <p:cNvSpPr/>
          <p:nvPr/>
        </p:nvSpPr>
        <p:spPr>
          <a:xfrm>
            <a:off x="6286500" y="4953001"/>
            <a:ext cx="5511432" cy="1409700"/>
          </a:xfrm>
          <a:prstGeom prst="accentCallout2">
            <a:avLst>
              <a:gd name="adj1" fmla="val 25957"/>
              <a:gd name="adj2" fmla="val 101352"/>
              <a:gd name="adj3" fmla="val -30799"/>
              <a:gd name="adj4" fmla="val 95552"/>
              <a:gd name="adj5" fmla="val -145311"/>
              <a:gd name="adj6" fmla="val 2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i="1" dirty="0">
                <a:solidFill>
                  <a:schemeClr val="tx1"/>
                </a:solidFill>
                <a:latin typeface="Porto Sans Light" panose="00000400000000000000" pitchFamily="50" charset="0"/>
              </a:rPr>
              <a:t>The </a:t>
            </a:r>
            <a:r>
              <a:rPr lang="en-US" sz="1600" i="1" dirty="0" err="1">
                <a:solidFill>
                  <a:schemeClr val="tx1"/>
                </a:solidFill>
                <a:latin typeface="Porto Sans Light" panose="00000400000000000000" pitchFamily="50" charset="0"/>
              </a:rPr>
              <a:t>window.requestAnimationFrame</a:t>
            </a:r>
            <a:r>
              <a:rPr lang="en-US" sz="1600" i="1" dirty="0">
                <a:solidFill>
                  <a:schemeClr val="tx1"/>
                </a:solidFill>
                <a:latin typeface="Porto Sans Light" panose="00000400000000000000" pitchFamily="50" charset="0"/>
              </a:rPr>
              <a:t> method tells the browser that you wish to perform an animation and requests that the browser call a specified function to update an animation before the next repaint. The method takes a callback as an argument to be invoked before the repaint. </a:t>
            </a:r>
            <a:r>
              <a:rPr lang="pt-BR" sz="1600" u="sng" baseline="30000" dirty="0">
                <a:solidFill>
                  <a:schemeClr val="tx1"/>
                </a:solidFill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1600" baseline="30000" dirty="0">
              <a:solidFill>
                <a:schemeClr val="tx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41A2CA-1127-4188-AFE7-451D7EC21538}"/>
              </a:ext>
            </a:extLst>
          </p:cNvPr>
          <p:cNvSpPr/>
          <p:nvPr/>
        </p:nvSpPr>
        <p:spPr>
          <a:xfrm>
            <a:off x="394068" y="6157810"/>
            <a:ext cx="2829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Porto Sans Light" panose="00000400000000000000" pitchFamily="50" charset="0"/>
              </a:rPr>
              <a:t>\6-outros [1]</a:t>
            </a:r>
          </a:p>
        </p:txBody>
      </p:sp>
    </p:spTree>
    <p:extLst>
      <p:ext uri="{BB962C8B-B14F-4D97-AF65-F5344CB8AC3E}">
        <p14:creationId xmlns:p14="http://schemas.microsoft.com/office/powerpoint/2010/main" val="929373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 err="1">
                <a:solidFill>
                  <a:schemeClr val="bg1"/>
                </a:solidFill>
                <a:latin typeface="Porto Sans Light" panose="00000400000000000000" pitchFamily="50" charset="0"/>
              </a:rPr>
              <a:t>Labirinto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9B6709-8623-4453-8607-2FC1535A9EB5}"/>
              </a:ext>
            </a:extLst>
          </p:cNvPr>
          <p:cNvSpPr/>
          <p:nvPr/>
        </p:nvSpPr>
        <p:spPr>
          <a:xfrm>
            <a:off x="394068" y="6157810"/>
            <a:ext cx="2829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Porto Sans Light" panose="00000400000000000000" pitchFamily="50" charset="0"/>
              </a:rPr>
              <a:t>\6-outros [2]</a:t>
            </a:r>
          </a:p>
        </p:txBody>
      </p:sp>
      <p:pic>
        <p:nvPicPr>
          <p:cNvPr id="4" name="Picture 3" descr="A close up of a red brick building&#10;&#10;Description automatically generated">
            <a:extLst>
              <a:ext uri="{FF2B5EF4-FFF2-40B4-BE49-F238E27FC236}">
                <a16:creationId xmlns:a16="http://schemas.microsoft.com/office/drawing/2014/main" id="{61C52ADE-8300-461E-B4B1-53A45CA952E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424" y="1688768"/>
            <a:ext cx="7127078" cy="34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88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5859" y="0"/>
            <a:ext cx="7496642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182880" rtlCol="0" anchor="ctr"/>
          <a:lstStyle/>
          <a:p>
            <a:r>
              <a:rPr lang="en-US" sz="4800" dirty="0" err="1">
                <a:solidFill>
                  <a:schemeClr val="tx1"/>
                </a:solidFill>
                <a:latin typeface="Porto Sans Light" panose="00000400000000000000" pitchFamily="50" charset="0"/>
              </a:rPr>
              <a:t>Conclusão</a:t>
            </a:r>
            <a:endParaRPr lang="en-US" dirty="0">
              <a:solidFill>
                <a:schemeClr val="tx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F49763-B1B4-4A29-A536-6EB071EC4BFE}"/>
              </a:ext>
            </a:extLst>
          </p:cNvPr>
          <p:cNvSpPr/>
          <p:nvPr/>
        </p:nvSpPr>
        <p:spPr>
          <a:xfrm>
            <a:off x="-33659" y="2651126"/>
            <a:ext cx="6325603" cy="147796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182880" rtlCol="0" anchor="ctr"/>
          <a:lstStyle/>
          <a:p>
            <a:r>
              <a:rPr lang="en-US" sz="4800" dirty="0" err="1">
                <a:solidFill>
                  <a:schemeClr val="bg1"/>
                </a:solidFill>
                <a:latin typeface="Porto Sans Light" panose="00000400000000000000" pitchFamily="50" charset="0"/>
              </a:rPr>
              <a:t>Conclusão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E0B87F-F24E-4B18-BA34-3F9CB5691F94}"/>
              </a:ext>
            </a:extLst>
          </p:cNvPr>
          <p:cNvSpPr/>
          <p:nvPr/>
        </p:nvSpPr>
        <p:spPr>
          <a:xfrm>
            <a:off x="11196806" y="6171995"/>
            <a:ext cx="601126" cy="276999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/>
            <a:r>
              <a:rPr lang="pt-BR" sz="1200" dirty="0">
                <a:latin typeface="Porto Sans Light" panose="00000400000000000000" pitchFamily="50" charset="0"/>
              </a:rPr>
              <a:t>Imagem</a:t>
            </a:r>
            <a:r>
              <a:rPr lang="pt-BR" sz="8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pt-BR" sz="1200" u="sng" baseline="300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964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>
                <a:solidFill>
                  <a:schemeClr val="bg1"/>
                </a:solidFill>
                <a:latin typeface="Porto Sans Light" panose="00000400000000000000" pitchFamily="50" charset="0"/>
              </a:rPr>
              <a:t>Recursos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52A8BA-95EE-42F6-BF6E-3482FB9FE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109" y="365125"/>
            <a:ext cx="7647709" cy="6123598"/>
          </a:xfrm>
        </p:spPr>
        <p:txBody>
          <a:bodyPr lIns="0" rIns="0" anchor="ctr" anchorCtr="0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US" sz="1600" dirty="0">
              <a:hlinkClick r:id="rId2"/>
            </a:endParaRPr>
          </a:p>
          <a:p>
            <a:pPr marL="0" indent="0">
              <a:buNone/>
            </a:pPr>
            <a:r>
              <a:rPr lang="en-US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2"/>
              </a:rPr>
              <a:t>	</a:t>
            </a:r>
            <a:r>
              <a:rPr lang="en-US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https://threejsfundamentals.org/</a:t>
            </a:r>
            <a:endParaRPr lang="en-US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 marL="0" indent="0">
              <a:buNone/>
            </a:pP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	https://discoverthreejs.com/</a:t>
            </a: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</a:p>
          <a:p>
            <a:pPr marL="0" indent="0">
              <a:buNone/>
            </a:pPr>
            <a:r>
              <a:rPr lang="pt-BR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https://adolfoguimaraes.github.io/threejs/</a:t>
            </a: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 marL="0" indent="0">
              <a:buNone/>
            </a:pP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	</a:t>
            </a:r>
            <a:r>
              <a:rPr lang="en-US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https://www.youtube.com/watch?v=uzkedMF-l4Q</a:t>
            </a:r>
            <a:endParaRPr lang="en-US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16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https://www.youtube.com/watch?v=8jP4xpga6yY</a:t>
            </a:r>
            <a:endParaRPr lang="pt-BR" sz="1600" u="sng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</p:txBody>
      </p:sp>
      <p:pic>
        <p:nvPicPr>
          <p:cNvPr id="12" name="Picture 12" descr="Resultado de imagem para website icon">
            <a:extLst>
              <a:ext uri="{FF2B5EF4-FFF2-40B4-BE49-F238E27FC236}">
                <a16:creationId xmlns:a16="http://schemas.microsoft.com/office/drawing/2014/main" id="{AE2253F3-95CA-4C91-B196-88C2C1794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659" y="2890348"/>
            <a:ext cx="367145" cy="36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youtube icon">
            <a:extLst>
              <a:ext uri="{FF2B5EF4-FFF2-40B4-BE49-F238E27FC236}">
                <a16:creationId xmlns:a16="http://schemas.microsoft.com/office/drawing/2014/main" id="{BE803002-BC2B-4A84-9D1C-A3DB75F5F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107" y="4038598"/>
            <a:ext cx="476251" cy="47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110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Resultado de imagem para webgl logo">
            <a:extLst>
              <a:ext uri="{FF2B5EF4-FFF2-40B4-BE49-F238E27FC236}">
                <a16:creationId xmlns:a16="http://schemas.microsoft.com/office/drawing/2014/main" id="{2CBDB396-4916-40DE-AE87-DE6E12680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2554"/>
            <a:ext cx="1675853" cy="70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8D178-0273-49FB-8DE9-79F323FA2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109" y="365125"/>
            <a:ext cx="7647709" cy="6123598"/>
          </a:xfrm>
        </p:spPr>
        <p:txBody>
          <a:bodyPr lIns="0" rIns="0" anchor="ctr" anchorCtr="0"/>
          <a:lstStyle/>
          <a:p>
            <a:pPr marL="0" indent="0">
              <a:buNone/>
            </a:pPr>
            <a:r>
              <a:rPr lang="pt-BR" sz="3200" dirty="0">
                <a:latin typeface="Porto Sans Light" panose="00000400000000000000" pitchFamily="50" charset="0"/>
                <a:ea typeface="+mj-ea"/>
                <a:cs typeface="+mj-cs"/>
              </a:rPr>
              <a:t>WebGL (Web Graphics Library) é uma </a:t>
            </a:r>
            <a:r>
              <a:rPr lang="pt-BR" sz="3200" b="1" dirty="0">
                <a:latin typeface="Porto Sans Light" panose="00000400000000000000" pitchFamily="50" charset="0"/>
                <a:ea typeface="+mj-ea"/>
                <a:cs typeface="+mj-cs"/>
              </a:rPr>
              <a:t>API</a:t>
            </a:r>
            <a:r>
              <a:rPr lang="pt-BR" sz="3200" dirty="0">
                <a:latin typeface="Porto Sans Light" panose="00000400000000000000" pitchFamily="50" charset="0"/>
                <a:ea typeface="+mj-ea"/>
                <a:cs typeface="+mj-cs"/>
              </a:rPr>
              <a:t> de JavaScript para a </a:t>
            </a:r>
            <a:r>
              <a:rPr lang="pt-BR" sz="3200" b="1" dirty="0">
                <a:latin typeface="Porto Sans Light" panose="00000400000000000000" pitchFamily="50" charset="0"/>
                <a:ea typeface="+mj-ea"/>
                <a:cs typeface="+mj-cs"/>
              </a:rPr>
              <a:t>renderização de gráficos 2D e 3D interativos</a:t>
            </a:r>
            <a:r>
              <a:rPr lang="pt-BR" sz="3200" dirty="0">
                <a:latin typeface="Porto Sans Light" panose="00000400000000000000" pitchFamily="50" charset="0"/>
                <a:ea typeface="+mj-ea"/>
                <a:cs typeface="+mj-cs"/>
              </a:rPr>
              <a:t> dentro de qualquer </a:t>
            </a:r>
            <a:r>
              <a:rPr lang="pt-BR" sz="3200" b="1" dirty="0">
                <a:latin typeface="Porto Sans Light" panose="00000400000000000000" pitchFamily="50" charset="0"/>
                <a:ea typeface="+mj-ea"/>
                <a:cs typeface="+mj-cs"/>
              </a:rPr>
              <a:t>navegador da Web </a:t>
            </a:r>
            <a:r>
              <a:rPr lang="pt-BR" sz="3200" dirty="0">
                <a:latin typeface="Porto Sans Light" panose="00000400000000000000" pitchFamily="50" charset="0"/>
                <a:ea typeface="+mj-ea"/>
                <a:cs typeface="+mj-cs"/>
              </a:rPr>
              <a:t>compatível </a:t>
            </a:r>
            <a:r>
              <a:rPr lang="pt-BR" sz="3200" b="1" dirty="0">
                <a:latin typeface="Porto Sans Light" panose="00000400000000000000" pitchFamily="50" charset="0"/>
                <a:ea typeface="+mj-ea"/>
                <a:cs typeface="+mj-cs"/>
              </a:rPr>
              <a:t>sem a utilização de plug-ins</a:t>
            </a:r>
            <a:r>
              <a:rPr lang="pt-BR" sz="3200" dirty="0">
                <a:latin typeface="Porto Sans Light" panose="00000400000000000000" pitchFamily="50" charset="0"/>
                <a:ea typeface="+mj-ea"/>
                <a:cs typeface="+mj-cs"/>
              </a:rPr>
              <a:t>.</a:t>
            </a:r>
            <a:r>
              <a:rPr lang="pt-BR" sz="8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3200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pt-BR" sz="3200" baseline="30000" dirty="0">
              <a:latin typeface="Porto Sans Light" panose="00000400000000000000" pitchFamily="50" charset="0"/>
              <a:ea typeface="+mj-ea"/>
              <a:cs typeface="+mj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203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0D0950-6DAB-4C3E-8605-34FAE4A50496}"/>
              </a:ext>
            </a:extLst>
          </p:cNvPr>
          <p:cNvSpPr/>
          <p:nvPr/>
        </p:nvSpPr>
        <p:spPr>
          <a:xfrm>
            <a:off x="-33660" y="0"/>
            <a:ext cx="9583614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59010-25A8-4112-AA3A-3837649B9D89}"/>
              </a:ext>
            </a:extLst>
          </p:cNvPr>
          <p:cNvSpPr txBox="1"/>
          <p:nvPr/>
        </p:nvSpPr>
        <p:spPr>
          <a:xfrm>
            <a:off x="569472" y="4808838"/>
            <a:ext cx="4176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Porto Sans Light" panose="00000400000000000000" pitchFamily="50" charset="0"/>
              </a:rPr>
              <a:t>Introdução ao Three.js</a:t>
            </a:r>
            <a:endParaRPr lang="en-US" sz="2400" dirty="0">
              <a:latin typeface="Porto Sans Light" panose="00000400000000000000" pitchFamily="50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304E88-B4CD-4695-92FB-80112FB6EF9F}"/>
              </a:ext>
            </a:extLst>
          </p:cNvPr>
          <p:cNvSpPr txBox="1">
            <a:spLocks/>
          </p:cNvSpPr>
          <p:nvPr/>
        </p:nvSpPr>
        <p:spPr>
          <a:xfrm>
            <a:off x="33658" y="2400816"/>
            <a:ext cx="9574823" cy="2387600"/>
          </a:xfrm>
          <a:prstGeom prst="rect">
            <a:avLst/>
          </a:prstGeom>
        </p:spPr>
        <p:txBody>
          <a:bodyPr vert="horz" lIns="640080" tIns="45720" rIns="45720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latin typeface="Porto Sans Light" panose="00000400000000000000" pitchFamily="50" charset="0"/>
              </a:rPr>
              <a:t>Visualizações 3D para a web com WebGL</a:t>
            </a:r>
            <a:endParaRPr lang="en-US" dirty="0">
              <a:latin typeface="Porto Sans Light" panose="00000400000000000000" pitchFamily="50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61351EE-A2F0-4FA7-9823-5692F373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782" y="5964415"/>
            <a:ext cx="2118458" cy="41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60E367-5DA5-4FFF-B7DD-70F31A201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349500"/>
            <a:ext cx="9574823" cy="2387600"/>
          </a:xfrm>
        </p:spPr>
        <p:txBody>
          <a:bodyPr lIns="640080" rIns="457200">
            <a:normAutofit/>
          </a:bodyPr>
          <a:lstStyle/>
          <a:p>
            <a:pPr algn="l"/>
            <a:r>
              <a:rPr lang="pt-BR" b="1" dirty="0">
                <a:solidFill>
                  <a:schemeClr val="bg1"/>
                </a:solidFill>
                <a:latin typeface="Porto Sans Light" panose="00000400000000000000" pitchFamily="50" charset="0"/>
              </a:rPr>
              <a:t>Visualizações 3D para a web com WebGL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FC634-6243-46A4-A7EA-80CFE70AC033}"/>
              </a:ext>
            </a:extLst>
          </p:cNvPr>
          <p:cNvSpPr txBox="1"/>
          <p:nvPr/>
        </p:nvSpPr>
        <p:spPr>
          <a:xfrm>
            <a:off x="563328" y="5964415"/>
            <a:ext cx="417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Porto Sans Light" panose="00000400000000000000" pitchFamily="50" charset="0"/>
              </a:rPr>
              <a:t>Óscar Oliveira (oao@estg.ipp.pt)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CED71-0523-4D83-85B2-4F234B280E4F}"/>
              </a:ext>
            </a:extLst>
          </p:cNvPr>
          <p:cNvSpPr txBox="1"/>
          <p:nvPr/>
        </p:nvSpPr>
        <p:spPr>
          <a:xfrm>
            <a:off x="553873" y="4788416"/>
            <a:ext cx="279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Porto Sans Light" panose="00000400000000000000" pitchFamily="50" charset="0"/>
              </a:rPr>
              <a:t>Introdução ao Three.js</a:t>
            </a:r>
            <a:endParaRPr lang="en-US" sz="24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638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rIns="182880"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Resultado de imagem para three.js logo">
            <a:extLst>
              <a:ext uri="{FF2B5EF4-FFF2-40B4-BE49-F238E27FC236}">
                <a16:creationId xmlns:a16="http://schemas.microsoft.com/office/drawing/2014/main" id="{728F4046-07C2-43F1-ADA4-B2A4BF25C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46" b="37428"/>
          <a:stretch/>
        </p:blipFill>
        <p:spPr bwMode="auto">
          <a:xfrm>
            <a:off x="143585" y="298940"/>
            <a:ext cx="2211265" cy="64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8D178-0273-49FB-8DE9-79F323FA2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109" y="365125"/>
            <a:ext cx="7647709" cy="6123598"/>
          </a:xfrm>
        </p:spPr>
        <p:txBody>
          <a:bodyPr lIns="0" rIns="0" anchor="ctr" anchorCtr="0"/>
          <a:lstStyle/>
          <a:p>
            <a:pPr marL="0" indent="0">
              <a:buNone/>
            </a:pPr>
            <a:r>
              <a:rPr lang="pt-BR" sz="3200" dirty="0">
                <a:latin typeface="Porto Sans Light" panose="00000400000000000000" pitchFamily="50" charset="0"/>
                <a:ea typeface="+mj-ea"/>
                <a:cs typeface="+mj-cs"/>
              </a:rPr>
              <a:t>Three.js é um </a:t>
            </a:r>
            <a:r>
              <a:rPr lang="pt-BR" sz="3200" b="1" dirty="0">
                <a:latin typeface="Porto Sans Light" panose="00000400000000000000" pitchFamily="50" charset="0"/>
                <a:ea typeface="+mj-ea"/>
                <a:cs typeface="+mj-cs"/>
              </a:rPr>
              <a:t>motor WebGL </a:t>
            </a:r>
            <a:r>
              <a:rPr lang="pt-BR" sz="3200" dirty="0">
                <a:latin typeface="Porto Sans Light" panose="00000400000000000000" pitchFamily="50" charset="0"/>
                <a:ea typeface="+mj-ea"/>
                <a:cs typeface="+mj-cs"/>
              </a:rPr>
              <a:t>baseado em </a:t>
            </a:r>
            <a:r>
              <a:rPr lang="pt-BR" sz="3200" b="1" dirty="0">
                <a:latin typeface="Porto Sans Light" panose="00000400000000000000" pitchFamily="50" charset="0"/>
                <a:ea typeface="+mj-ea"/>
                <a:cs typeface="+mj-cs"/>
              </a:rPr>
              <a:t>JavaScript</a:t>
            </a:r>
            <a:r>
              <a:rPr lang="pt-BR" sz="3200" dirty="0">
                <a:latin typeface="Porto Sans Light" panose="00000400000000000000" pitchFamily="50" charset="0"/>
                <a:ea typeface="+mj-ea"/>
                <a:cs typeface="+mj-cs"/>
              </a:rPr>
              <a:t> que pode executar jogos movidos com GPU ou outros aplicativos gráficos diretamente do navegador. A biblioteca three.js fornece várias </a:t>
            </a:r>
            <a:r>
              <a:rPr lang="pt-BR" sz="3200" b="1" dirty="0">
                <a:latin typeface="Porto Sans Light" panose="00000400000000000000" pitchFamily="50" charset="0"/>
                <a:ea typeface="+mj-ea"/>
                <a:cs typeface="+mj-cs"/>
              </a:rPr>
              <a:t>funções e APIs </a:t>
            </a:r>
            <a:r>
              <a:rPr lang="pt-BR" sz="3200" dirty="0">
                <a:latin typeface="Porto Sans Light" panose="00000400000000000000" pitchFamily="50" charset="0"/>
                <a:ea typeface="+mj-ea"/>
                <a:cs typeface="+mj-cs"/>
              </a:rPr>
              <a:t>para desenhar cenas 3D em seu navegador.</a:t>
            </a:r>
            <a:r>
              <a:rPr lang="pt-BR" sz="8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3200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pt-BR" sz="3200" u="sng" baseline="300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27432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819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rIns="182880"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Resultado de imagem para three.js logo">
            <a:extLst>
              <a:ext uri="{FF2B5EF4-FFF2-40B4-BE49-F238E27FC236}">
                <a16:creationId xmlns:a16="http://schemas.microsoft.com/office/drawing/2014/main" id="{728F4046-07C2-43F1-ADA4-B2A4BF25C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46" b="37428"/>
          <a:stretch/>
        </p:blipFill>
        <p:spPr bwMode="auto">
          <a:xfrm>
            <a:off x="143585" y="298940"/>
            <a:ext cx="2211265" cy="64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8D178-0273-49FB-8DE9-79F323FA2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109" y="365125"/>
            <a:ext cx="7647709" cy="6123598"/>
          </a:xfrm>
        </p:spPr>
        <p:txBody>
          <a:bodyPr lIns="0" rIns="0" anchor="ctr" anchorCtr="0"/>
          <a:lstStyle/>
          <a:p>
            <a:pPr marL="0" indent="0">
              <a:buNone/>
            </a:pPr>
            <a:r>
              <a:rPr lang="pt-BR" sz="32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   https://threejs.org/</a:t>
            </a:r>
            <a:endParaRPr lang="pt-BR" sz="32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 marL="0" indent="0">
              <a:buNone/>
            </a:pPr>
            <a:endParaRPr lang="pt-BR" sz="32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32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5" invalidUrl="https://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   https://</a:t>
            </a:r>
            <a:r>
              <a:rPr lang="en-US" sz="32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github.com/mrdoob/three.js</a:t>
            </a:r>
            <a:endParaRPr lang="pt-BR" sz="32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27432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pic>
        <p:nvPicPr>
          <p:cNvPr id="2056" name="Picture 8" descr="Resultado de imagem para github icon">
            <a:extLst>
              <a:ext uri="{FF2B5EF4-FFF2-40B4-BE49-F238E27FC236}">
                <a16:creationId xmlns:a16="http://schemas.microsoft.com/office/drawing/2014/main" id="{4DA91413-F344-4527-ACDF-9ABEEE128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853" y="3731878"/>
            <a:ext cx="445655" cy="44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m para website icon">
            <a:extLst>
              <a:ext uri="{FF2B5EF4-FFF2-40B4-BE49-F238E27FC236}">
                <a16:creationId xmlns:a16="http://schemas.microsoft.com/office/drawing/2014/main" id="{456659CD-4482-4940-9603-3C7C6C21C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109" y="2652223"/>
            <a:ext cx="367145" cy="36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D53B95F-0E22-477E-8E47-9BC30566A3F7}"/>
              </a:ext>
            </a:extLst>
          </p:cNvPr>
          <p:cNvSpPr txBox="1">
            <a:spLocks/>
          </p:cNvSpPr>
          <p:nvPr/>
        </p:nvSpPr>
        <p:spPr>
          <a:xfrm>
            <a:off x="4396508" y="3654279"/>
            <a:ext cx="7534564" cy="1653487"/>
          </a:xfrm>
          <a:prstGeom prst="rect">
            <a:avLst/>
          </a:prstGeom>
        </p:spPr>
        <p:txBody>
          <a:bodyPr vert="horz" lIns="0" tIns="45720" rIns="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BR" sz="32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9" invalidUrl="https://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lang="en-US" sz="24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</a:rPr>
              <a:t>  </a:t>
            </a:r>
            <a:r>
              <a:rPr lang="en-US" sz="24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ea typeface="+mj-ea"/>
                <a:cs typeface="+mj-c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/build</a:t>
            </a:r>
            <a:endParaRPr lang="pt-BR" sz="24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  <a:ea typeface="+mj-ea"/>
              <a:cs typeface="+mj-cs"/>
            </a:endParaRPr>
          </a:p>
        </p:txBody>
      </p:sp>
      <p:pic>
        <p:nvPicPr>
          <p:cNvPr id="2062" name="Picture 14" descr="Resultado de imagem para folder icon">
            <a:extLst>
              <a:ext uri="{FF2B5EF4-FFF2-40B4-BE49-F238E27FC236}">
                <a16:creationId xmlns:a16="http://schemas.microsoft.com/office/drawing/2014/main" id="{343D6687-9780-46C3-B9F3-EF4746222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327" y="4481022"/>
            <a:ext cx="470667" cy="47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194C0D7-635D-430C-BD75-A79B3058239E}"/>
              </a:ext>
            </a:extLst>
          </p:cNvPr>
          <p:cNvGrpSpPr/>
          <p:nvPr/>
        </p:nvGrpSpPr>
        <p:grpSpPr>
          <a:xfrm>
            <a:off x="228600" y="6157810"/>
            <a:ext cx="2994892" cy="276999"/>
            <a:chOff x="228600" y="6157810"/>
            <a:chExt cx="2994892" cy="276999"/>
          </a:xfrm>
        </p:grpSpPr>
        <p:pic>
          <p:nvPicPr>
            <p:cNvPr id="22" name="Picture 2" descr="Resultado de imagem para see icon">
              <a:extLst>
                <a:ext uri="{FF2B5EF4-FFF2-40B4-BE49-F238E27FC236}">
                  <a16:creationId xmlns:a16="http://schemas.microsoft.com/office/drawing/2014/main" id="{B4D04D40-A8A4-4D4E-AF37-4BF32545E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6188959"/>
              <a:ext cx="214700" cy="21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C3F93B7-9BA1-41BE-B2CF-BEB5A12BF295}"/>
                </a:ext>
              </a:extLst>
            </p:cNvPr>
            <p:cNvSpPr/>
            <p:nvPr/>
          </p:nvSpPr>
          <p:spPr>
            <a:xfrm>
              <a:off x="394068" y="6157810"/>
              <a:ext cx="282942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  <a:latin typeface="Porto Sans Light" panose="00000400000000000000" pitchFamily="50" charset="0"/>
                </a:rPr>
                <a:t>\1-introducao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34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5859" y="0"/>
            <a:ext cx="7496642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182880" rtlCol="0" anchor="ctr"/>
          <a:lstStyle/>
          <a:p>
            <a:r>
              <a:rPr lang="en-US" sz="4800" dirty="0">
                <a:solidFill>
                  <a:schemeClr val="tx1"/>
                </a:solidFill>
                <a:latin typeface="Porto Sans Light" panose="00000400000000000000" pitchFamily="50" charset="0"/>
              </a:rPr>
              <a:t>Renderer</a:t>
            </a:r>
            <a:endParaRPr lang="en-US" dirty="0">
              <a:solidFill>
                <a:schemeClr val="tx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F49763-B1B4-4A29-A536-6EB071EC4BFE}"/>
              </a:ext>
            </a:extLst>
          </p:cNvPr>
          <p:cNvSpPr/>
          <p:nvPr/>
        </p:nvSpPr>
        <p:spPr>
          <a:xfrm>
            <a:off x="-33659" y="2651126"/>
            <a:ext cx="6325603" cy="147796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182880" rtlCol="0" anchor="ctr"/>
          <a:lstStyle/>
          <a:p>
            <a:r>
              <a:rPr lang="en-US" sz="4800" dirty="0">
                <a:solidFill>
                  <a:schemeClr val="bg1"/>
                </a:solidFill>
                <a:latin typeface="Porto Sans Light" panose="00000400000000000000" pitchFamily="50" charset="0"/>
              </a:rPr>
              <a:t>Renderer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71C6BD56-4E3E-4254-BE23-F70D201C3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852" y="2215688"/>
            <a:ext cx="2927348" cy="2348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FE0B87F-F24E-4B18-BA34-3F9CB5691F94}"/>
              </a:ext>
            </a:extLst>
          </p:cNvPr>
          <p:cNvSpPr/>
          <p:nvPr/>
        </p:nvSpPr>
        <p:spPr>
          <a:xfrm>
            <a:off x="11196806" y="6171995"/>
            <a:ext cx="601126" cy="276999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/>
            <a:r>
              <a:rPr lang="pt-BR" sz="1200" dirty="0">
                <a:latin typeface="Porto Sans Light" panose="00000400000000000000" pitchFamily="50" charset="0"/>
              </a:rPr>
              <a:t>Imagem</a:t>
            </a:r>
            <a:r>
              <a:rPr lang="pt-BR" sz="8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pt-BR" sz="1200" u="sng" baseline="300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26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DA3A39B-74DF-4728-AE01-84E7F3BA7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109" y="365125"/>
            <a:ext cx="7647709" cy="6123598"/>
          </a:xfrm>
        </p:spPr>
        <p:txBody>
          <a:bodyPr lIns="0" rIns="0" anchor="ctr" anchorCtr="0"/>
          <a:lstStyle/>
          <a:p>
            <a:pPr marL="0" indent="0" algn="r">
              <a:buNone/>
            </a:pPr>
            <a:endParaRPr lang="pt-BR" sz="1200" dirty="0">
              <a:latin typeface="Porto Sans Light" panose="00000400000000000000" pitchFamily="50" charset="0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 err="1">
                <a:solidFill>
                  <a:schemeClr val="bg1"/>
                </a:solidFill>
                <a:latin typeface="Porto Sans Light" panose="00000400000000000000" pitchFamily="50" charset="0"/>
              </a:rPr>
              <a:t>Objetos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B97-EE77-4A0B-BD67-38A0186CD36C}"/>
              </a:ext>
            </a:extLst>
          </p:cNvPr>
          <p:cNvSpPr/>
          <p:nvPr/>
        </p:nvSpPr>
        <p:spPr>
          <a:xfrm>
            <a:off x="11196806" y="6171995"/>
            <a:ext cx="601126" cy="276999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/>
            <a:r>
              <a:rPr lang="pt-BR" sz="1200" dirty="0">
                <a:latin typeface="Porto Sans Light" panose="00000400000000000000" pitchFamily="50" charset="0"/>
              </a:rPr>
              <a:t>Imagem</a:t>
            </a:r>
            <a:r>
              <a:rPr lang="pt-BR" sz="8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pt-BR" sz="1200" u="sng" baseline="300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</a:endParaRPr>
          </a:p>
        </p:txBody>
      </p:sp>
      <p:pic>
        <p:nvPicPr>
          <p:cNvPr id="1028" name="Picture 4" descr="Resultado de imagem para three js material">
            <a:extLst>
              <a:ext uri="{FF2B5EF4-FFF2-40B4-BE49-F238E27FC236}">
                <a16:creationId xmlns:a16="http://schemas.microsoft.com/office/drawing/2014/main" id="{0A17DED6-3F37-4E6A-90A0-38136D1CE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426" y="738981"/>
            <a:ext cx="646747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Resultado de imagem para three js material">
            <a:extLst>
              <a:ext uri="{FF2B5EF4-FFF2-40B4-BE49-F238E27FC236}">
                <a16:creationId xmlns:a16="http://schemas.microsoft.com/office/drawing/2014/main" id="{9F34EB1C-3690-4862-A2CF-CCD2B92FA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56426" y="738982"/>
            <a:ext cx="6467475" cy="62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4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DA3A39B-74DF-4728-AE01-84E7F3BA7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109" y="365125"/>
            <a:ext cx="7647709" cy="6123598"/>
          </a:xfrm>
        </p:spPr>
        <p:txBody>
          <a:bodyPr lIns="0" rIns="0" anchor="ctr" anchorCtr="0"/>
          <a:lstStyle/>
          <a:p>
            <a:pPr marL="0" indent="0" algn="r">
              <a:buNone/>
            </a:pPr>
            <a:endParaRPr lang="pt-BR" sz="1200" dirty="0">
              <a:latin typeface="Porto Sans Light" panose="00000400000000000000" pitchFamily="50" charset="0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9AE04F-A41F-4EBC-8697-7AFC8200C246}"/>
              </a:ext>
            </a:extLst>
          </p:cNvPr>
          <p:cNvSpPr/>
          <p:nvPr/>
        </p:nvSpPr>
        <p:spPr>
          <a:xfrm>
            <a:off x="-33660" y="0"/>
            <a:ext cx="34972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6856F-DFC8-43ED-AC77-9AFFF6506273}"/>
              </a:ext>
            </a:extLst>
          </p:cNvPr>
          <p:cNvSpPr txBox="1">
            <a:spLocks/>
          </p:cNvSpPr>
          <p:nvPr/>
        </p:nvSpPr>
        <p:spPr>
          <a:xfrm>
            <a:off x="-5859" y="423191"/>
            <a:ext cx="3569677" cy="1325563"/>
          </a:xfrm>
          <a:prstGeom prst="rect">
            <a:avLst/>
          </a:prstGeom>
        </p:spPr>
        <p:txBody>
          <a:bodyPr vert="horz" lIns="182880" tIns="45720" rIns="18288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orto Sans Light" panose="000004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23515-2FC6-4480-A963-9A09ACFC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60" y="0"/>
            <a:ext cx="3497296" cy="1325563"/>
          </a:xfrm>
        </p:spPr>
        <p:txBody>
          <a:bodyPr lIns="274320" rIns="182880"/>
          <a:lstStyle/>
          <a:p>
            <a:r>
              <a:rPr lang="en-US" sz="3200" dirty="0" err="1">
                <a:solidFill>
                  <a:schemeClr val="bg1"/>
                </a:solidFill>
                <a:latin typeface="Porto Sans Light" panose="00000400000000000000" pitchFamily="50" charset="0"/>
              </a:rPr>
              <a:t>Objetos</a:t>
            </a:r>
            <a:endParaRPr lang="en-US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DEB18E-C075-4871-8EFE-D745D4E57CDA}"/>
              </a:ext>
            </a:extLst>
          </p:cNvPr>
          <p:cNvSpPr txBox="1">
            <a:spLocks/>
          </p:cNvSpPr>
          <p:nvPr/>
        </p:nvSpPr>
        <p:spPr>
          <a:xfrm>
            <a:off x="-33659" y="1325563"/>
            <a:ext cx="3497295" cy="5532437"/>
          </a:xfrm>
          <a:prstGeom prst="rect">
            <a:avLst/>
          </a:prstGeom>
        </p:spPr>
        <p:txBody>
          <a:bodyPr vert="horz" lIns="182880" tIns="45720" rIns="182880" bIns="36576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orto Sans Light" panose="000004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B97-EE77-4A0B-BD67-38A0186CD36C}"/>
              </a:ext>
            </a:extLst>
          </p:cNvPr>
          <p:cNvSpPr/>
          <p:nvPr/>
        </p:nvSpPr>
        <p:spPr>
          <a:xfrm>
            <a:off x="11196806" y="6171995"/>
            <a:ext cx="601126" cy="276999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/>
            <a:r>
              <a:rPr lang="pt-BR" sz="1200" dirty="0">
                <a:latin typeface="Porto Sans Light" panose="00000400000000000000" pitchFamily="50" charset="0"/>
              </a:rPr>
              <a:t>Imagem</a:t>
            </a:r>
            <a:r>
              <a:rPr lang="pt-BR" sz="800" u="sng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200" u="sng" baseline="30000" dirty="0">
                <a:uFill>
                  <a:solidFill>
                    <a:schemeClr val="bg1"/>
                  </a:solidFill>
                </a:uFill>
                <a:latin typeface="Porto Sans Light" panose="000004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pt-BR" sz="1200" u="sng" baseline="30000" dirty="0">
              <a:uFill>
                <a:solidFill>
                  <a:schemeClr val="bg1"/>
                </a:solidFill>
              </a:uFill>
              <a:latin typeface="Porto Sans Light" panose="00000400000000000000" pitchFamily="50" charset="0"/>
            </a:endParaRPr>
          </a:p>
        </p:txBody>
      </p:sp>
      <p:pic>
        <p:nvPicPr>
          <p:cNvPr id="1028" name="Picture 4" descr="Resultado de imagem para three js material">
            <a:extLst>
              <a:ext uri="{FF2B5EF4-FFF2-40B4-BE49-F238E27FC236}">
                <a16:creationId xmlns:a16="http://schemas.microsoft.com/office/drawing/2014/main" id="{0A17DED6-3F37-4E6A-90A0-38136D1CE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426" y="738981"/>
            <a:ext cx="646747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Resultado de imagem para three js material">
            <a:extLst>
              <a:ext uri="{FF2B5EF4-FFF2-40B4-BE49-F238E27FC236}">
                <a16:creationId xmlns:a16="http://schemas.microsoft.com/office/drawing/2014/main" id="{9F34EB1C-3690-4862-A2CF-CCD2B92FA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 bwMode="auto">
          <a:xfrm>
            <a:off x="4656426" y="738981"/>
            <a:ext cx="6467475" cy="15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749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2332</TotalTime>
  <Words>1778</Words>
  <Application>Microsoft Office PowerPoint</Application>
  <PresentationFormat>Widescreen</PresentationFormat>
  <Paragraphs>287</Paragraphs>
  <Slides>40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Cascadia Code</vt:lpstr>
      <vt:lpstr>Porto Sans Light</vt:lpstr>
      <vt:lpstr>Wingdings</vt:lpstr>
      <vt:lpstr>Office Theme</vt:lpstr>
      <vt:lpstr>Visualizações 3D para a web com WebGL</vt:lpstr>
      <vt:lpstr>Conteúdos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Objetos</vt:lpstr>
      <vt:lpstr>Objetos</vt:lpstr>
      <vt:lpstr>Objetos</vt:lpstr>
      <vt:lpstr>Objetos</vt:lpstr>
      <vt:lpstr>Camera</vt:lpstr>
      <vt:lpstr>Camera</vt:lpstr>
      <vt:lpstr>Camera</vt:lpstr>
      <vt:lpstr>Camera</vt:lpstr>
      <vt:lpstr>Camera</vt:lpstr>
      <vt:lpstr>Camera</vt:lpstr>
      <vt:lpstr>Sistema de coordenadas</vt:lpstr>
      <vt:lpstr>Renderer</vt:lpstr>
      <vt:lpstr>PowerPoint Presentation</vt:lpstr>
      <vt:lpstr>Mesh</vt:lpstr>
      <vt:lpstr>Geometrias</vt:lpstr>
      <vt:lpstr>Geometrias</vt:lpstr>
      <vt:lpstr>Geometrias</vt:lpstr>
      <vt:lpstr>Geometrias</vt:lpstr>
      <vt:lpstr>Geometrias</vt:lpstr>
      <vt:lpstr>Geometrias</vt:lpstr>
      <vt:lpstr>Material</vt:lpstr>
      <vt:lpstr>THREE.Color</vt:lpstr>
      <vt:lpstr>Material</vt:lpstr>
      <vt:lpstr>Texturas</vt:lpstr>
      <vt:lpstr>PowerPoint Presentation</vt:lpstr>
      <vt:lpstr>Luzes</vt:lpstr>
      <vt:lpstr>Sombras</vt:lpstr>
      <vt:lpstr>PowerPoint Presentation</vt:lpstr>
      <vt:lpstr>animate() {…} </vt:lpstr>
      <vt:lpstr>Labirinto</vt:lpstr>
      <vt:lpstr>PowerPoint Presentation</vt:lpstr>
      <vt:lpstr>Recursos</vt:lpstr>
      <vt:lpstr>Visualizações 3D para a web com WebGL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Visualizações 3D para a web com WebGL</dc:title>
  <dc:creator>Óscar Oliveira</dc:creator>
  <cp:lastModifiedBy>Óscar Oliveira</cp:lastModifiedBy>
  <cp:revision>210</cp:revision>
  <dcterms:created xsi:type="dcterms:W3CDTF">2019-12-07T16:31:03Z</dcterms:created>
  <dcterms:modified xsi:type="dcterms:W3CDTF">2019-12-23T17:39:50Z</dcterms:modified>
</cp:coreProperties>
</file>